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Lst>
  <p:sldSz cx="18288000" cy="10287000"/>
  <p:notesSz cx="6858000" cy="9144000"/>
  <p:embeddedFontLst>
    <p:embeddedFont>
      <p:font typeface="Lilita One" charset="1" panose="02000000000000000000"/>
      <p:regular r:id="rId37"/>
    </p:embeddedFont>
    <p:embeddedFont>
      <p:font typeface="Gotham Bold" charset="1" panose="00000000000000000000"/>
      <p:regular r:id="rId38"/>
    </p:embeddedFont>
    <p:embeddedFont>
      <p:font typeface="Gotham" charset="1" panose="00000000000000000000"/>
      <p:regular r:id="rId39"/>
    </p:embeddedFont>
    <p:embeddedFont>
      <p:font typeface="Open Sauce" charset="1" panose="00000500000000000000"/>
      <p:regular r:id="rId40"/>
    </p:embeddedFont>
    <p:embeddedFont>
      <p:font typeface="Sego" charset="1" panose="00000000000000000000"/>
      <p:regular r:id="rId41"/>
    </p:embeddedFont>
    <p:embeddedFont>
      <p:font typeface="DM Sans Bold" charset="1" panose="00000000000000000000"/>
      <p:regular r:id="rId42"/>
    </p:embeddedFont>
    <p:embeddedFont>
      <p:font typeface="DM Sans" charset="1" panose="00000000000000000000"/>
      <p:regular r:id="rId43"/>
    </p:embeddedFont>
    <p:embeddedFont>
      <p:font typeface="Open Sauce Bold" charset="1" panose="00000800000000000000"/>
      <p:regular r:id="rId4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png" Type="http://schemas.openxmlformats.org/officeDocument/2006/relationships/image"/><Relationship Id="rId4" Target="../media/image4.png" Type="http://schemas.openxmlformats.org/officeDocument/2006/relationships/image"/><Relationship Id="rId5" Target="../media/image5.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png" Type="http://schemas.openxmlformats.org/officeDocument/2006/relationships/image"/><Relationship Id="rId4" Target="../media/image4.png" Type="http://schemas.openxmlformats.org/officeDocument/2006/relationships/image"/><Relationship Id="rId5" Target="../media/image5.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png" Type="http://schemas.openxmlformats.org/officeDocument/2006/relationships/image"/><Relationship Id="rId4" Target="../media/image4.png" Type="http://schemas.openxmlformats.org/officeDocument/2006/relationships/image"/><Relationship Id="rId5" Target="../media/image8.png" Type="http://schemas.openxmlformats.org/officeDocument/2006/relationships/image"/><Relationship Id="rId6" Target="../media/image5.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png" Type="http://schemas.openxmlformats.org/officeDocument/2006/relationships/image"/><Relationship Id="rId4" Target="../media/image4.png" Type="http://schemas.openxmlformats.org/officeDocument/2006/relationships/image"/><Relationship Id="rId5" Target="../media/image9.png" Type="http://schemas.openxmlformats.org/officeDocument/2006/relationships/image"/><Relationship Id="rId6" Target="../media/image5.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png" Type="http://schemas.openxmlformats.org/officeDocument/2006/relationships/image"/><Relationship Id="rId4" Target="../media/image4.png" Type="http://schemas.openxmlformats.org/officeDocument/2006/relationships/image"/><Relationship Id="rId5" Target="../media/image5.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png" Type="http://schemas.openxmlformats.org/officeDocument/2006/relationships/image"/><Relationship Id="rId4" Target="../media/image4.png" Type="http://schemas.openxmlformats.org/officeDocument/2006/relationships/image"/><Relationship Id="rId5" Target="../media/image10.png" Type="http://schemas.openxmlformats.org/officeDocument/2006/relationships/image"/><Relationship Id="rId6" Target="../media/image5.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png" Type="http://schemas.openxmlformats.org/officeDocument/2006/relationships/image"/><Relationship Id="rId4" Target="../media/image4.png" Type="http://schemas.openxmlformats.org/officeDocument/2006/relationships/image"/><Relationship Id="rId5" Target="../media/image5.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png" Type="http://schemas.openxmlformats.org/officeDocument/2006/relationships/image"/><Relationship Id="rId4" Target="../media/image4.png" Type="http://schemas.openxmlformats.org/officeDocument/2006/relationships/image"/><Relationship Id="rId5" Target="../media/image11.png" Type="http://schemas.openxmlformats.org/officeDocument/2006/relationships/image"/><Relationship Id="rId6" Target="../media/image5.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png" Type="http://schemas.openxmlformats.org/officeDocument/2006/relationships/image"/><Relationship Id="rId4" Target="../media/image4.png" Type="http://schemas.openxmlformats.org/officeDocument/2006/relationships/image"/><Relationship Id="rId5" Target="../media/image12.png" Type="http://schemas.openxmlformats.org/officeDocument/2006/relationships/image"/><Relationship Id="rId6" Target="../media/image5.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png" Type="http://schemas.openxmlformats.org/officeDocument/2006/relationships/image"/><Relationship Id="rId4" Target="../media/image4.png" Type="http://schemas.openxmlformats.org/officeDocument/2006/relationships/image"/><Relationship Id="rId5" Target="../media/image13.png" Type="http://schemas.openxmlformats.org/officeDocument/2006/relationships/image"/><Relationship Id="rId6" Target="../media/image5.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png" Type="http://schemas.openxmlformats.org/officeDocument/2006/relationships/image"/><Relationship Id="rId4" Target="../media/image4.png" Type="http://schemas.openxmlformats.org/officeDocument/2006/relationships/image"/><Relationship Id="rId5" Target="../media/image5.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png" Type="http://schemas.openxmlformats.org/officeDocument/2006/relationships/image"/><Relationship Id="rId4" Target="../media/image4.png" Type="http://schemas.openxmlformats.org/officeDocument/2006/relationships/image"/><Relationship Id="rId5" Target="../media/image14.png" Type="http://schemas.openxmlformats.org/officeDocument/2006/relationships/image"/><Relationship Id="rId6" Target="../media/image5.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png" Type="http://schemas.openxmlformats.org/officeDocument/2006/relationships/image"/><Relationship Id="rId4" Target="../media/image4.png" Type="http://schemas.openxmlformats.org/officeDocument/2006/relationships/image"/><Relationship Id="rId5" Target="../media/image15.png" Type="http://schemas.openxmlformats.org/officeDocument/2006/relationships/image"/><Relationship Id="rId6" Target="../media/image5.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png" Type="http://schemas.openxmlformats.org/officeDocument/2006/relationships/image"/><Relationship Id="rId4" Target="../media/image4.png" Type="http://schemas.openxmlformats.org/officeDocument/2006/relationships/image"/><Relationship Id="rId5" Target="../media/image16.png" Type="http://schemas.openxmlformats.org/officeDocument/2006/relationships/image"/><Relationship Id="rId6" Target="../media/image5.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png" Type="http://schemas.openxmlformats.org/officeDocument/2006/relationships/image"/><Relationship Id="rId4" Target="../media/image4.png" Type="http://schemas.openxmlformats.org/officeDocument/2006/relationships/image"/><Relationship Id="rId5" Target="../media/image17.png" Type="http://schemas.openxmlformats.org/officeDocument/2006/relationships/image"/><Relationship Id="rId6" Target="../media/image5.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png" Type="http://schemas.openxmlformats.org/officeDocument/2006/relationships/image"/><Relationship Id="rId4" Target="../media/image4.png" Type="http://schemas.openxmlformats.org/officeDocument/2006/relationships/image"/><Relationship Id="rId5" Target="../media/image18.png" Type="http://schemas.openxmlformats.org/officeDocument/2006/relationships/image"/><Relationship Id="rId6" Target="../media/image5.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png" Type="http://schemas.openxmlformats.org/officeDocument/2006/relationships/image"/><Relationship Id="rId4" Target="../media/image4.png" Type="http://schemas.openxmlformats.org/officeDocument/2006/relationships/image"/><Relationship Id="rId5" Target="../media/image19.png" Type="http://schemas.openxmlformats.org/officeDocument/2006/relationships/image"/><Relationship Id="rId6" Target="../media/image5.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png" Type="http://schemas.openxmlformats.org/officeDocument/2006/relationships/image"/><Relationship Id="rId4" Target="../media/image4.png" Type="http://schemas.openxmlformats.org/officeDocument/2006/relationships/image"/><Relationship Id="rId5" Target="../media/image5.png" Type="http://schemas.openxmlformats.org/officeDocument/2006/relationships/image"/><Relationship Id="rId6" Target="../media/image20.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png" Type="http://schemas.openxmlformats.org/officeDocument/2006/relationships/image"/><Relationship Id="rId4" Target="../media/image4.png" Type="http://schemas.openxmlformats.org/officeDocument/2006/relationships/image"/><Relationship Id="rId5" Target="../media/image5.png" Type="http://schemas.openxmlformats.org/officeDocument/2006/relationships/image"/><Relationship Id="rId6" Target="../media/image21.pn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png" Type="http://schemas.openxmlformats.org/officeDocument/2006/relationships/image"/><Relationship Id="rId4" Target="../media/image4.png" Type="http://schemas.openxmlformats.org/officeDocument/2006/relationships/image"/><Relationship Id="rId5" Target="../media/image5.png" Type="http://schemas.openxmlformats.org/officeDocument/2006/relationships/image"/><Relationship Id="rId6" Target="../media/image22.pn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png" Type="http://schemas.openxmlformats.org/officeDocument/2006/relationships/image"/><Relationship Id="rId4" Target="../media/image4.png" Type="http://schemas.openxmlformats.org/officeDocument/2006/relationships/image"/><Relationship Id="rId5" Target="../media/image5.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png" Type="http://schemas.openxmlformats.org/officeDocument/2006/relationships/image"/><Relationship Id="rId4" Target="../media/image4.png" Type="http://schemas.openxmlformats.org/officeDocument/2006/relationships/image"/><Relationship Id="rId5" Target="../media/image5.pn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png" Type="http://schemas.openxmlformats.org/officeDocument/2006/relationships/image"/><Relationship Id="rId4" Target="../media/image4.png" Type="http://schemas.openxmlformats.org/officeDocument/2006/relationships/image"/><Relationship Id="rId5" Target="../media/image5.png" Type="http://schemas.openxmlformats.org/officeDocument/2006/relationships/image"/><Relationship Id="rId6" Target="../media/image23.pn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png" Type="http://schemas.openxmlformats.org/officeDocument/2006/relationships/image"/><Relationship Id="rId4" Target="../media/image4.png" Type="http://schemas.openxmlformats.org/officeDocument/2006/relationships/image"/><Relationship Id="rId5" Target="../media/image5.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png" Type="http://schemas.openxmlformats.org/officeDocument/2006/relationships/image"/><Relationship Id="rId4" Target="../media/image4.png" Type="http://schemas.openxmlformats.org/officeDocument/2006/relationships/image"/><Relationship Id="rId5" Target="../media/image5.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png" Type="http://schemas.openxmlformats.org/officeDocument/2006/relationships/image"/><Relationship Id="rId4" Target="../media/image4.png" Type="http://schemas.openxmlformats.org/officeDocument/2006/relationships/image"/><Relationship Id="rId5" Target="../media/image5.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png" Type="http://schemas.openxmlformats.org/officeDocument/2006/relationships/image"/><Relationship Id="rId4" Target="../media/image4.png" Type="http://schemas.openxmlformats.org/officeDocument/2006/relationships/image"/><Relationship Id="rId5" Target="../media/image5.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png" Type="http://schemas.openxmlformats.org/officeDocument/2006/relationships/image"/><Relationship Id="rId4" Target="../media/image4.png" Type="http://schemas.openxmlformats.org/officeDocument/2006/relationships/image"/><Relationship Id="rId5" Target="../media/image6.png" Type="http://schemas.openxmlformats.org/officeDocument/2006/relationships/image"/><Relationship Id="rId6" Target="../media/image5.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png" Type="http://schemas.openxmlformats.org/officeDocument/2006/relationships/image"/><Relationship Id="rId4" Target="../media/image4.png" Type="http://schemas.openxmlformats.org/officeDocument/2006/relationships/image"/><Relationship Id="rId5" Target="../media/image5.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png" Type="http://schemas.openxmlformats.org/officeDocument/2006/relationships/image"/><Relationship Id="rId4" Target="../media/image4.png" Type="http://schemas.openxmlformats.org/officeDocument/2006/relationships/image"/><Relationship Id="rId5" Target="../media/image7.png" Type="http://schemas.openxmlformats.org/officeDocument/2006/relationships/image"/><Relationship Id="rId6" Target="../media/image5.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2F4F2"/>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0" y="4369047"/>
            <a:ext cx="18288000" cy="3287046"/>
            <a:chOff x="0" y="0"/>
            <a:chExt cx="4816593" cy="865724"/>
          </a:xfrm>
        </p:grpSpPr>
        <p:sp>
          <p:nvSpPr>
            <p:cNvPr name="Freeform 4" id="4"/>
            <p:cNvSpPr/>
            <p:nvPr/>
          </p:nvSpPr>
          <p:spPr>
            <a:xfrm flipH="false" flipV="false" rot="0">
              <a:off x="0" y="0"/>
              <a:ext cx="4816592" cy="865724"/>
            </a:xfrm>
            <a:custGeom>
              <a:avLst/>
              <a:gdLst/>
              <a:ahLst/>
              <a:cxnLst/>
              <a:rect r="r" b="b" t="t" l="l"/>
              <a:pathLst>
                <a:path h="865724" w="4816592">
                  <a:moveTo>
                    <a:pt x="21590" y="0"/>
                  </a:moveTo>
                  <a:lnTo>
                    <a:pt x="4795002" y="0"/>
                  </a:lnTo>
                  <a:cubicBezTo>
                    <a:pt x="4800728" y="0"/>
                    <a:pt x="4806220" y="2275"/>
                    <a:pt x="4810269" y="6324"/>
                  </a:cubicBezTo>
                  <a:cubicBezTo>
                    <a:pt x="4814318" y="10372"/>
                    <a:pt x="4816592" y="15864"/>
                    <a:pt x="4816592" y="21590"/>
                  </a:cubicBezTo>
                  <a:lnTo>
                    <a:pt x="4816592" y="844134"/>
                  </a:lnTo>
                  <a:cubicBezTo>
                    <a:pt x="4816592" y="856058"/>
                    <a:pt x="4806926" y="865724"/>
                    <a:pt x="4795002" y="865724"/>
                  </a:cubicBezTo>
                  <a:lnTo>
                    <a:pt x="21590" y="865724"/>
                  </a:lnTo>
                  <a:cubicBezTo>
                    <a:pt x="9666" y="865724"/>
                    <a:pt x="0" y="856058"/>
                    <a:pt x="0" y="844134"/>
                  </a:cubicBezTo>
                  <a:lnTo>
                    <a:pt x="0" y="21590"/>
                  </a:lnTo>
                  <a:cubicBezTo>
                    <a:pt x="0" y="9666"/>
                    <a:pt x="9666" y="0"/>
                    <a:pt x="21590" y="0"/>
                  </a:cubicBezTo>
                  <a:close/>
                </a:path>
              </a:pathLst>
            </a:custGeom>
            <a:solidFill>
              <a:srgbClr val="FFFFFF"/>
            </a:solidFill>
          </p:spPr>
        </p:sp>
        <p:sp>
          <p:nvSpPr>
            <p:cNvPr name="TextBox 5" id="5"/>
            <p:cNvSpPr txBox="true"/>
            <p:nvPr/>
          </p:nvSpPr>
          <p:spPr>
            <a:xfrm>
              <a:off x="0" y="-133350"/>
              <a:ext cx="4816593" cy="999074"/>
            </a:xfrm>
            <a:prstGeom prst="rect">
              <a:avLst/>
            </a:prstGeom>
          </p:spPr>
          <p:txBody>
            <a:bodyPr anchor="ctr" rtlCol="false" tIns="50800" lIns="50800" bIns="50800" rIns="50800"/>
            <a:lstStyle/>
            <a:p>
              <a:pPr algn="ctr">
                <a:lnSpc>
                  <a:spcPts val="9799"/>
                </a:lnSpc>
              </a:pPr>
              <a:r>
                <a:rPr lang="en-US" sz="6999">
                  <a:solidFill>
                    <a:srgbClr val="E7373A"/>
                  </a:solidFill>
                  <a:latin typeface="Lilita One"/>
                  <a:ea typeface="Lilita One"/>
                  <a:cs typeface="Lilita One"/>
                  <a:sym typeface="Lilita One"/>
                </a:rPr>
                <a:t>PROJECT ON</a:t>
              </a:r>
            </a:p>
            <a:p>
              <a:pPr algn="ctr">
                <a:lnSpc>
                  <a:spcPts val="7700"/>
                </a:lnSpc>
              </a:pPr>
              <a:r>
                <a:rPr lang="en-US" b="true" sz="5500">
                  <a:solidFill>
                    <a:srgbClr val="1D1C1C"/>
                  </a:solidFill>
                  <a:latin typeface="Gotham Bold"/>
                  <a:ea typeface="Gotham Bold"/>
                  <a:cs typeface="Gotham Bold"/>
                  <a:sym typeface="Gotham Bold"/>
                </a:rPr>
                <a:t>Analyzing Hiring Trends and Employee Satisfaction Using AmbitionBox</a:t>
              </a:r>
            </a:p>
          </p:txBody>
        </p:sp>
      </p:grpSp>
      <p:grpSp>
        <p:nvGrpSpPr>
          <p:cNvPr name="Group 6" id="6"/>
          <p:cNvGrpSpPr/>
          <p:nvPr/>
        </p:nvGrpSpPr>
        <p:grpSpPr>
          <a:xfrm rot="0">
            <a:off x="10142169" y="7646569"/>
            <a:ext cx="8279181" cy="1183767"/>
            <a:chOff x="0" y="0"/>
            <a:chExt cx="2180525" cy="311774"/>
          </a:xfrm>
        </p:grpSpPr>
        <p:sp>
          <p:nvSpPr>
            <p:cNvPr name="Freeform 7" id="7"/>
            <p:cNvSpPr/>
            <p:nvPr/>
          </p:nvSpPr>
          <p:spPr>
            <a:xfrm flipH="false" flipV="false" rot="0">
              <a:off x="0" y="0"/>
              <a:ext cx="2180525" cy="311774"/>
            </a:xfrm>
            <a:custGeom>
              <a:avLst/>
              <a:gdLst/>
              <a:ahLst/>
              <a:cxnLst/>
              <a:rect r="r" b="b" t="t" l="l"/>
              <a:pathLst>
                <a:path h="311774" w="2180525">
                  <a:moveTo>
                    <a:pt x="47690" y="0"/>
                  </a:moveTo>
                  <a:lnTo>
                    <a:pt x="2132835" y="0"/>
                  </a:lnTo>
                  <a:cubicBezTo>
                    <a:pt x="2159173" y="0"/>
                    <a:pt x="2180525" y="21352"/>
                    <a:pt x="2180525" y="47690"/>
                  </a:cubicBezTo>
                  <a:lnTo>
                    <a:pt x="2180525" y="264083"/>
                  </a:lnTo>
                  <a:cubicBezTo>
                    <a:pt x="2180525" y="276732"/>
                    <a:pt x="2175501" y="288862"/>
                    <a:pt x="2166557" y="297806"/>
                  </a:cubicBezTo>
                  <a:cubicBezTo>
                    <a:pt x="2157613" y="306749"/>
                    <a:pt x="2145483" y="311774"/>
                    <a:pt x="2132835" y="311774"/>
                  </a:cubicBezTo>
                  <a:lnTo>
                    <a:pt x="47690" y="311774"/>
                  </a:lnTo>
                  <a:cubicBezTo>
                    <a:pt x="35042" y="311774"/>
                    <a:pt x="22912" y="306749"/>
                    <a:pt x="13968" y="297806"/>
                  </a:cubicBezTo>
                  <a:cubicBezTo>
                    <a:pt x="5025" y="288862"/>
                    <a:pt x="0" y="276732"/>
                    <a:pt x="0" y="264083"/>
                  </a:cubicBezTo>
                  <a:lnTo>
                    <a:pt x="0" y="47690"/>
                  </a:lnTo>
                  <a:cubicBezTo>
                    <a:pt x="0" y="35042"/>
                    <a:pt x="5025" y="22912"/>
                    <a:pt x="13968" y="13968"/>
                  </a:cubicBezTo>
                  <a:cubicBezTo>
                    <a:pt x="22912" y="5025"/>
                    <a:pt x="35042" y="0"/>
                    <a:pt x="47690" y="0"/>
                  </a:cubicBezTo>
                  <a:close/>
                </a:path>
              </a:pathLst>
            </a:custGeom>
            <a:solidFill>
              <a:srgbClr val="000000">
                <a:alpha val="0"/>
              </a:srgbClr>
            </a:solidFill>
          </p:spPr>
        </p:sp>
        <p:sp>
          <p:nvSpPr>
            <p:cNvPr name="TextBox 8" id="8"/>
            <p:cNvSpPr txBox="true"/>
            <p:nvPr/>
          </p:nvSpPr>
          <p:spPr>
            <a:xfrm>
              <a:off x="0" y="-57150"/>
              <a:ext cx="2180525" cy="368924"/>
            </a:xfrm>
            <a:prstGeom prst="rect">
              <a:avLst/>
            </a:prstGeom>
          </p:spPr>
          <p:txBody>
            <a:bodyPr anchor="ctr" rtlCol="false" tIns="50800" lIns="50800" bIns="50800" rIns="50800"/>
            <a:lstStyle/>
            <a:p>
              <a:pPr algn="l">
                <a:lnSpc>
                  <a:spcPts val="3499"/>
                </a:lnSpc>
              </a:pPr>
              <a:r>
                <a:rPr lang="en-US" sz="2499" b="true">
                  <a:solidFill>
                    <a:srgbClr val="E7373A"/>
                  </a:solidFill>
                  <a:latin typeface="Gotham Bold"/>
                  <a:ea typeface="Gotham Bold"/>
                  <a:cs typeface="Gotham Bold"/>
                  <a:sym typeface="Gotham Bold"/>
                </a:rPr>
                <a:t>Presented By :</a:t>
              </a:r>
              <a:r>
                <a:rPr lang="en-US" sz="2499">
                  <a:solidFill>
                    <a:srgbClr val="E7373A"/>
                  </a:solidFill>
                  <a:latin typeface="Gotham"/>
                  <a:ea typeface="Gotham"/>
                  <a:cs typeface="Gotham"/>
                  <a:sym typeface="Gotham"/>
                </a:rPr>
                <a:t> </a:t>
              </a:r>
              <a:r>
                <a:rPr lang="en-US" sz="2499">
                  <a:solidFill>
                    <a:srgbClr val="000000"/>
                  </a:solidFill>
                  <a:latin typeface="Gotham"/>
                  <a:ea typeface="Gotham"/>
                  <a:cs typeface="Gotham"/>
                  <a:sym typeface="Gotham"/>
                </a:rPr>
                <a:t>Venkata Naga Sai Prabhath Devalla</a:t>
              </a:r>
            </a:p>
            <a:p>
              <a:pPr algn="l">
                <a:lnSpc>
                  <a:spcPts val="3499"/>
                </a:lnSpc>
              </a:pPr>
              <a:r>
                <a:rPr lang="en-US" sz="2499" b="true">
                  <a:solidFill>
                    <a:srgbClr val="E7373A"/>
                  </a:solidFill>
                  <a:latin typeface="Gotham Bold"/>
                  <a:ea typeface="Gotham Bold"/>
                  <a:cs typeface="Gotham Bold"/>
                  <a:sym typeface="Gotham Bold"/>
                </a:rPr>
                <a:t>Batch No :</a:t>
              </a:r>
              <a:r>
                <a:rPr lang="en-US" sz="2499">
                  <a:solidFill>
                    <a:srgbClr val="E7373A"/>
                  </a:solidFill>
                  <a:latin typeface="Gotham"/>
                  <a:ea typeface="Gotham"/>
                  <a:cs typeface="Gotham"/>
                  <a:sym typeface="Gotham"/>
                </a:rPr>
                <a:t> </a:t>
              </a:r>
              <a:r>
                <a:rPr lang="en-US" sz="2499">
                  <a:solidFill>
                    <a:srgbClr val="000000"/>
                  </a:solidFill>
                  <a:latin typeface="Gotham"/>
                  <a:ea typeface="Gotham"/>
                  <a:cs typeface="Gotham"/>
                  <a:sym typeface="Gotham"/>
                </a:rPr>
                <a:t>435</a:t>
              </a:r>
            </a:p>
          </p:txBody>
        </p:sp>
      </p:gr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6250" t="0" r="-6250" b="0"/>
            </a:stretch>
          </a:blipFill>
        </p:spPr>
      </p:sp>
      <p:sp>
        <p:nvSpPr>
          <p:cNvPr name="Freeform 3" id="3"/>
          <p:cNvSpPr/>
          <p:nvPr/>
        </p:nvSpPr>
        <p:spPr>
          <a:xfrm flipH="true" flipV="false" rot="5400000">
            <a:off x="-3306107" y="5694113"/>
            <a:ext cx="7603204" cy="1891297"/>
          </a:xfrm>
          <a:custGeom>
            <a:avLst/>
            <a:gdLst/>
            <a:ahLst/>
            <a:cxnLst/>
            <a:rect r="r" b="b" t="t" l="l"/>
            <a:pathLst>
              <a:path h="1891297" w="7603204">
                <a:moveTo>
                  <a:pt x="7603204" y="0"/>
                </a:moveTo>
                <a:lnTo>
                  <a:pt x="0" y="0"/>
                </a:lnTo>
                <a:lnTo>
                  <a:pt x="0" y="1891297"/>
                </a:lnTo>
                <a:lnTo>
                  <a:pt x="7603204" y="1891297"/>
                </a:lnTo>
                <a:lnTo>
                  <a:pt x="7603204" y="0"/>
                </a:lnTo>
                <a:close/>
              </a:path>
            </a:pathLst>
          </a:custGeom>
          <a:blipFill>
            <a:blip r:embed="rId3"/>
            <a:stretch>
              <a:fillRect l="0" t="0" r="0" b="0"/>
            </a:stretch>
          </a:blipFill>
        </p:spPr>
      </p:sp>
      <p:sp>
        <p:nvSpPr>
          <p:cNvPr name="Freeform 4" id="4"/>
          <p:cNvSpPr/>
          <p:nvPr/>
        </p:nvSpPr>
        <p:spPr>
          <a:xfrm flipH="false" flipV="false" rot="0">
            <a:off x="-450153" y="-434233"/>
            <a:ext cx="4262923" cy="5120628"/>
          </a:xfrm>
          <a:custGeom>
            <a:avLst/>
            <a:gdLst/>
            <a:ahLst/>
            <a:cxnLst/>
            <a:rect r="r" b="b" t="t" l="l"/>
            <a:pathLst>
              <a:path h="5120628" w="4262923">
                <a:moveTo>
                  <a:pt x="0" y="0"/>
                </a:moveTo>
                <a:lnTo>
                  <a:pt x="4262923" y="0"/>
                </a:lnTo>
                <a:lnTo>
                  <a:pt x="4262923" y="5120627"/>
                </a:lnTo>
                <a:lnTo>
                  <a:pt x="0" y="5120627"/>
                </a:lnTo>
                <a:lnTo>
                  <a:pt x="0" y="0"/>
                </a:lnTo>
                <a:close/>
              </a:path>
            </a:pathLst>
          </a:custGeom>
          <a:blipFill>
            <a:blip r:embed="rId4"/>
            <a:stretch>
              <a:fillRect l="0" t="0" r="0" b="0"/>
            </a:stretch>
          </a:blipFill>
        </p:spPr>
      </p:sp>
      <p:sp>
        <p:nvSpPr>
          <p:cNvPr name="Freeform 5" id="5"/>
          <p:cNvSpPr/>
          <p:nvPr/>
        </p:nvSpPr>
        <p:spPr>
          <a:xfrm flipH="false" flipV="true" rot="5400000">
            <a:off x="13994907" y="2627353"/>
            <a:ext cx="7603204" cy="1891297"/>
          </a:xfrm>
          <a:custGeom>
            <a:avLst/>
            <a:gdLst/>
            <a:ahLst/>
            <a:cxnLst/>
            <a:rect r="r" b="b" t="t" l="l"/>
            <a:pathLst>
              <a:path h="1891297" w="7603204">
                <a:moveTo>
                  <a:pt x="0" y="1891297"/>
                </a:moveTo>
                <a:lnTo>
                  <a:pt x="7603203" y="1891297"/>
                </a:lnTo>
                <a:lnTo>
                  <a:pt x="7603203" y="0"/>
                </a:lnTo>
                <a:lnTo>
                  <a:pt x="0" y="0"/>
                </a:lnTo>
                <a:lnTo>
                  <a:pt x="0" y="1891297"/>
                </a:lnTo>
                <a:close/>
              </a:path>
            </a:pathLst>
          </a:custGeom>
          <a:blipFill>
            <a:blip r:embed="rId3"/>
            <a:stretch>
              <a:fillRect l="0" t="0" r="0" b="0"/>
            </a:stretch>
          </a:blipFill>
        </p:spPr>
      </p:sp>
      <p:sp>
        <p:nvSpPr>
          <p:cNvPr name="Freeform 6" id="6"/>
          <p:cNvSpPr/>
          <p:nvPr/>
        </p:nvSpPr>
        <p:spPr>
          <a:xfrm flipH="true" flipV="true" rot="0">
            <a:off x="14324509" y="5585433"/>
            <a:ext cx="4262923" cy="5120628"/>
          </a:xfrm>
          <a:custGeom>
            <a:avLst/>
            <a:gdLst/>
            <a:ahLst/>
            <a:cxnLst/>
            <a:rect r="r" b="b" t="t" l="l"/>
            <a:pathLst>
              <a:path h="5120628" w="4262923">
                <a:moveTo>
                  <a:pt x="4262923" y="5120628"/>
                </a:moveTo>
                <a:lnTo>
                  <a:pt x="0" y="5120628"/>
                </a:lnTo>
                <a:lnTo>
                  <a:pt x="0" y="0"/>
                </a:lnTo>
                <a:lnTo>
                  <a:pt x="4262923" y="0"/>
                </a:lnTo>
                <a:lnTo>
                  <a:pt x="4262923" y="5120628"/>
                </a:lnTo>
                <a:close/>
              </a:path>
            </a:pathLst>
          </a:custGeom>
          <a:blipFill>
            <a:blip r:embed="rId4"/>
            <a:stretch>
              <a:fillRect l="0" t="0" r="0" b="0"/>
            </a:stretch>
          </a:blipFill>
        </p:spPr>
      </p:sp>
      <p:grpSp>
        <p:nvGrpSpPr>
          <p:cNvPr name="Group 7" id="7"/>
          <p:cNvGrpSpPr/>
          <p:nvPr/>
        </p:nvGrpSpPr>
        <p:grpSpPr>
          <a:xfrm rot="0">
            <a:off x="1028700" y="1028700"/>
            <a:ext cx="16230600" cy="8229600"/>
            <a:chOff x="0" y="0"/>
            <a:chExt cx="4274726" cy="2167467"/>
          </a:xfrm>
        </p:grpSpPr>
        <p:sp>
          <p:nvSpPr>
            <p:cNvPr name="Freeform 8" id="8"/>
            <p:cNvSpPr/>
            <p:nvPr/>
          </p:nvSpPr>
          <p:spPr>
            <a:xfrm flipH="false" flipV="false" rot="0">
              <a:off x="0" y="0"/>
              <a:ext cx="4274726" cy="2167467"/>
            </a:xfrm>
            <a:custGeom>
              <a:avLst/>
              <a:gdLst/>
              <a:ahLst/>
              <a:cxnLst/>
              <a:rect r="r" b="b" t="t" l="l"/>
              <a:pathLst>
                <a:path h="2167467" w="4274726">
                  <a:moveTo>
                    <a:pt x="0" y="0"/>
                  </a:moveTo>
                  <a:lnTo>
                    <a:pt x="4274726" y="0"/>
                  </a:lnTo>
                  <a:lnTo>
                    <a:pt x="4274726" y="2167467"/>
                  </a:lnTo>
                  <a:lnTo>
                    <a:pt x="0" y="2167467"/>
                  </a:lnTo>
                  <a:close/>
                </a:path>
              </a:pathLst>
            </a:custGeom>
            <a:solidFill>
              <a:srgbClr val="F2F4F2"/>
            </a:solidFill>
            <a:ln w="19050" cap="sq">
              <a:solidFill>
                <a:srgbClr val="6D869A"/>
              </a:solidFill>
              <a:prstDash val="solid"/>
              <a:miter/>
            </a:ln>
          </p:spPr>
        </p:sp>
        <p:sp>
          <p:nvSpPr>
            <p:cNvPr name="TextBox 9" id="9"/>
            <p:cNvSpPr txBox="true"/>
            <p:nvPr/>
          </p:nvSpPr>
          <p:spPr>
            <a:xfrm>
              <a:off x="0" y="-38100"/>
              <a:ext cx="4274726" cy="2205567"/>
            </a:xfrm>
            <a:prstGeom prst="rect">
              <a:avLst/>
            </a:prstGeom>
          </p:spPr>
          <p:txBody>
            <a:bodyPr anchor="ctr" rtlCol="false" tIns="50800" lIns="50800" bIns="50800" rIns="50800"/>
            <a:lstStyle/>
            <a:p>
              <a:pPr algn="ctr">
                <a:lnSpc>
                  <a:spcPts val="2659"/>
                </a:lnSpc>
                <a:spcBef>
                  <a:spcPct val="0"/>
                </a:spcBef>
              </a:pPr>
            </a:p>
          </p:txBody>
        </p:sp>
      </p:grpSp>
      <p:grpSp>
        <p:nvGrpSpPr>
          <p:cNvPr name="Group 10" id="10"/>
          <p:cNvGrpSpPr/>
          <p:nvPr/>
        </p:nvGrpSpPr>
        <p:grpSpPr>
          <a:xfrm rot="0">
            <a:off x="1364944" y="2714335"/>
            <a:ext cx="15409716" cy="6374796"/>
            <a:chOff x="0" y="0"/>
            <a:chExt cx="4058526" cy="1678958"/>
          </a:xfrm>
        </p:grpSpPr>
        <p:sp>
          <p:nvSpPr>
            <p:cNvPr name="Freeform 11" id="11"/>
            <p:cNvSpPr/>
            <p:nvPr/>
          </p:nvSpPr>
          <p:spPr>
            <a:xfrm flipH="false" flipV="false" rot="0">
              <a:off x="0" y="0"/>
              <a:ext cx="4058526" cy="1678959"/>
            </a:xfrm>
            <a:custGeom>
              <a:avLst/>
              <a:gdLst/>
              <a:ahLst/>
              <a:cxnLst/>
              <a:rect r="r" b="b" t="t" l="l"/>
              <a:pathLst>
                <a:path h="1678959" w="4058526">
                  <a:moveTo>
                    <a:pt x="25623" y="0"/>
                  </a:moveTo>
                  <a:lnTo>
                    <a:pt x="4032903" y="0"/>
                  </a:lnTo>
                  <a:cubicBezTo>
                    <a:pt x="4039699" y="0"/>
                    <a:pt x="4046216" y="2700"/>
                    <a:pt x="4051021" y="7505"/>
                  </a:cubicBezTo>
                  <a:cubicBezTo>
                    <a:pt x="4055826" y="12310"/>
                    <a:pt x="4058526" y="18827"/>
                    <a:pt x="4058526" y="25623"/>
                  </a:cubicBezTo>
                  <a:lnTo>
                    <a:pt x="4058526" y="1653336"/>
                  </a:lnTo>
                  <a:cubicBezTo>
                    <a:pt x="4058526" y="1667487"/>
                    <a:pt x="4047054" y="1678959"/>
                    <a:pt x="4032903" y="1678959"/>
                  </a:cubicBezTo>
                  <a:lnTo>
                    <a:pt x="25623" y="1678959"/>
                  </a:lnTo>
                  <a:cubicBezTo>
                    <a:pt x="18827" y="1678959"/>
                    <a:pt x="12310" y="1676259"/>
                    <a:pt x="7505" y="1671454"/>
                  </a:cubicBezTo>
                  <a:cubicBezTo>
                    <a:pt x="2700" y="1666649"/>
                    <a:pt x="0" y="1660131"/>
                    <a:pt x="0" y="1653336"/>
                  </a:cubicBezTo>
                  <a:lnTo>
                    <a:pt x="0" y="25623"/>
                  </a:lnTo>
                  <a:cubicBezTo>
                    <a:pt x="0" y="18827"/>
                    <a:pt x="2700" y="12310"/>
                    <a:pt x="7505" y="7505"/>
                  </a:cubicBezTo>
                  <a:cubicBezTo>
                    <a:pt x="12310" y="2700"/>
                    <a:pt x="18827" y="0"/>
                    <a:pt x="25623" y="0"/>
                  </a:cubicBezTo>
                  <a:close/>
                </a:path>
              </a:pathLst>
            </a:custGeom>
            <a:solidFill>
              <a:srgbClr val="000000">
                <a:alpha val="0"/>
              </a:srgbClr>
            </a:solidFill>
          </p:spPr>
        </p:sp>
        <p:sp>
          <p:nvSpPr>
            <p:cNvPr name="TextBox 12" id="12"/>
            <p:cNvSpPr txBox="true"/>
            <p:nvPr/>
          </p:nvSpPr>
          <p:spPr>
            <a:xfrm>
              <a:off x="0" y="-104775"/>
              <a:ext cx="4058526" cy="1783733"/>
            </a:xfrm>
            <a:prstGeom prst="rect">
              <a:avLst/>
            </a:prstGeom>
          </p:spPr>
          <p:txBody>
            <a:bodyPr anchor="ctr" rtlCol="false" tIns="50800" lIns="50800" bIns="50800" rIns="50800"/>
            <a:lstStyle/>
            <a:p>
              <a:pPr algn="just" marL="755647" indent="-377824" lvl="1">
                <a:lnSpc>
                  <a:spcPts val="5249"/>
                </a:lnSpc>
                <a:buFont typeface="Arial"/>
                <a:buChar char="•"/>
              </a:pPr>
              <a:r>
                <a:rPr lang="en-US" b="true" sz="3499">
                  <a:solidFill>
                    <a:srgbClr val="000000"/>
                  </a:solidFill>
                  <a:latin typeface="Open Sauce Bold"/>
                  <a:ea typeface="Open Sauce Bold"/>
                  <a:cs typeface="Open Sauce Bold"/>
                  <a:sym typeface="Open Sauce Bold"/>
                </a:rPr>
                <a:t>Created Feature Columns :</a:t>
              </a:r>
            </a:p>
            <a:p>
              <a:pPr algn="just">
                <a:lnSpc>
                  <a:spcPts val="4500"/>
                </a:lnSpc>
              </a:pPr>
              <a:r>
                <a:rPr lang="en-US" sz="3000">
                  <a:solidFill>
                    <a:srgbClr val="000000"/>
                  </a:solidFill>
                  <a:latin typeface="Open Sauce"/>
                  <a:ea typeface="Open Sauce"/>
                  <a:cs typeface="Open Sauce"/>
                  <a:sym typeface="Open Sauce"/>
                </a:rPr>
                <a:t>       </a:t>
              </a:r>
              <a:r>
                <a:rPr lang="en-US" sz="3000">
                  <a:solidFill>
                    <a:srgbClr val="000000"/>
                  </a:solidFill>
                  <a:latin typeface="Open Sauce"/>
                  <a:ea typeface="Open Sauce"/>
                  <a:cs typeface="Open Sauce"/>
                  <a:sym typeface="Open Sauce"/>
                </a:rPr>
                <a:t>Extracted Job Security, Work Life Balance, etc., from text ratings.</a:t>
              </a:r>
            </a:p>
            <a:p>
              <a:pPr algn="just">
                <a:lnSpc>
                  <a:spcPts val="1500"/>
                </a:lnSpc>
              </a:pPr>
            </a:p>
            <a:p>
              <a:pPr algn="just" marL="755651" indent="-377825" lvl="1">
                <a:lnSpc>
                  <a:spcPts val="5250"/>
                </a:lnSpc>
                <a:buFont typeface="Arial"/>
                <a:buChar char="•"/>
              </a:pPr>
              <a:r>
                <a:rPr lang="en-US" b="true" sz="3500">
                  <a:solidFill>
                    <a:srgbClr val="000000"/>
                  </a:solidFill>
                  <a:latin typeface="Open Sauce Bold"/>
                  <a:ea typeface="Open Sauce Bold"/>
                  <a:cs typeface="Open Sauce Bold"/>
                  <a:sym typeface="Open Sauce Bold"/>
                </a:rPr>
                <a:t>Dropped Redundant Columns :</a:t>
              </a:r>
            </a:p>
            <a:p>
              <a:pPr algn="just">
                <a:lnSpc>
                  <a:spcPts val="4500"/>
                </a:lnSpc>
              </a:pPr>
              <a:r>
                <a:rPr lang="en-US" sz="3000">
                  <a:solidFill>
                    <a:srgbClr val="000000"/>
                  </a:solidFill>
                  <a:latin typeface="Open Sauce"/>
                  <a:ea typeface="Open Sauce"/>
                  <a:cs typeface="Open Sauce"/>
                  <a:sym typeface="Open Sauce"/>
                </a:rPr>
                <a:t>       Removed unnecessary columns such as Highly Rated and Critically Rated.</a:t>
              </a:r>
            </a:p>
            <a:p>
              <a:pPr algn="just">
                <a:lnSpc>
                  <a:spcPts val="2250"/>
                </a:lnSpc>
              </a:pPr>
            </a:p>
            <a:p>
              <a:pPr algn="just" marL="755651" indent="-377825" lvl="1">
                <a:lnSpc>
                  <a:spcPts val="5250"/>
                </a:lnSpc>
                <a:buFont typeface="Arial"/>
                <a:buChar char="•"/>
              </a:pPr>
              <a:r>
                <a:rPr lang="en-US" b="true" sz="3500">
                  <a:solidFill>
                    <a:srgbClr val="000000"/>
                  </a:solidFill>
                  <a:latin typeface="Open Sauce Bold"/>
                  <a:ea typeface="Open Sauce Bold"/>
                  <a:cs typeface="Open Sauce Bold"/>
                  <a:sym typeface="Open Sauce Bold"/>
                </a:rPr>
                <a:t>Handled Missing &amp; Invalid Values :</a:t>
              </a:r>
            </a:p>
            <a:p>
              <a:pPr algn="just">
                <a:lnSpc>
                  <a:spcPts val="4500"/>
                </a:lnSpc>
              </a:pPr>
              <a:r>
                <a:rPr lang="en-US" sz="3000">
                  <a:solidFill>
                    <a:srgbClr val="000000"/>
                  </a:solidFill>
                  <a:latin typeface="Open Sauce"/>
                  <a:ea typeface="Open Sauce"/>
                  <a:cs typeface="Open Sauce"/>
                  <a:sym typeface="Open Sauce"/>
                </a:rPr>
                <a:t>       Replaced missing entries like nan, NaN, None, –, and empty values with zero.</a:t>
              </a:r>
            </a:p>
            <a:p>
              <a:pPr algn="just">
                <a:lnSpc>
                  <a:spcPts val="2250"/>
                </a:lnSpc>
              </a:pPr>
            </a:p>
            <a:p>
              <a:pPr algn="just" marL="755651" indent="-377825" lvl="1">
                <a:lnSpc>
                  <a:spcPts val="5250"/>
                </a:lnSpc>
                <a:buFont typeface="Arial"/>
                <a:buChar char="•"/>
              </a:pPr>
              <a:r>
                <a:rPr lang="en-US" b="true" sz="3500">
                  <a:solidFill>
                    <a:srgbClr val="000000"/>
                  </a:solidFill>
                  <a:latin typeface="Open Sauce Bold"/>
                  <a:ea typeface="Open Sauce Bold"/>
                  <a:cs typeface="Open Sauce Bold"/>
                  <a:sym typeface="Open Sauce Bold"/>
                </a:rPr>
                <a:t>Cleaned Numeric Columns :</a:t>
              </a:r>
            </a:p>
            <a:p>
              <a:pPr algn="just">
                <a:lnSpc>
                  <a:spcPts val="4500"/>
                </a:lnSpc>
              </a:pPr>
              <a:r>
                <a:rPr lang="en-US" sz="3000">
                  <a:solidFill>
                    <a:srgbClr val="000000"/>
                  </a:solidFill>
                  <a:latin typeface="Open Sauce"/>
                  <a:ea typeface="Open Sauce"/>
                  <a:cs typeface="Open Sauce"/>
                  <a:sym typeface="Open Sauce"/>
                </a:rPr>
                <a:t>       </a:t>
              </a:r>
              <a:r>
                <a:rPr lang="en-US" sz="3000">
                  <a:solidFill>
                    <a:srgbClr val="000000"/>
                  </a:solidFill>
                  <a:latin typeface="Open Sauce"/>
                  <a:ea typeface="Open Sauce"/>
                  <a:cs typeface="Open Sauce"/>
                  <a:sym typeface="Open Sauce"/>
                </a:rPr>
                <a:t>Standardized Job Openings and Total Reviews by converting k (thousands) and</a:t>
              </a:r>
            </a:p>
            <a:p>
              <a:pPr algn="just">
                <a:lnSpc>
                  <a:spcPts val="4500"/>
                </a:lnSpc>
              </a:pPr>
              <a:r>
                <a:rPr lang="en-US" sz="3000">
                  <a:solidFill>
                    <a:srgbClr val="000000"/>
                  </a:solidFill>
                  <a:latin typeface="Open Sauce"/>
                  <a:ea typeface="Open Sauce"/>
                  <a:cs typeface="Open Sauce"/>
                  <a:sym typeface="Open Sauce"/>
                </a:rPr>
                <a:t>       l (lakhs) into numeric values.</a:t>
              </a:r>
            </a:p>
          </p:txBody>
        </p:sp>
      </p:grpSp>
      <p:sp>
        <p:nvSpPr>
          <p:cNvPr name="TextBox 13" id="13"/>
          <p:cNvSpPr txBox="true"/>
          <p:nvPr/>
        </p:nvSpPr>
        <p:spPr>
          <a:xfrm rot="0">
            <a:off x="1028700" y="1129132"/>
            <a:ext cx="16230600" cy="1460497"/>
          </a:xfrm>
          <a:prstGeom prst="rect">
            <a:avLst/>
          </a:prstGeom>
        </p:spPr>
        <p:txBody>
          <a:bodyPr anchor="t" rtlCol="false" tIns="0" lIns="0" bIns="0" rIns="0">
            <a:spAutoFit/>
          </a:bodyPr>
          <a:lstStyle/>
          <a:p>
            <a:pPr algn="ctr">
              <a:lnSpc>
                <a:spcPts val="11900"/>
              </a:lnSpc>
            </a:pPr>
            <a:r>
              <a:rPr lang="en-US" sz="8500">
                <a:solidFill>
                  <a:srgbClr val="161B1C"/>
                </a:solidFill>
                <a:latin typeface="Sego"/>
                <a:ea typeface="Sego"/>
                <a:cs typeface="Sego"/>
                <a:sym typeface="Sego"/>
              </a:rPr>
              <a:t>Exploratory Data Analysis (EDA)</a:t>
            </a:r>
          </a:p>
        </p:txBody>
      </p:sp>
      <p:sp>
        <p:nvSpPr>
          <p:cNvPr name="Freeform 14" id="14"/>
          <p:cNvSpPr/>
          <p:nvPr/>
        </p:nvSpPr>
        <p:spPr>
          <a:xfrm flipH="false" flipV="false" rot="0">
            <a:off x="13786235" y="9229830"/>
            <a:ext cx="4490856" cy="1057170"/>
          </a:xfrm>
          <a:custGeom>
            <a:avLst/>
            <a:gdLst/>
            <a:ahLst/>
            <a:cxnLst/>
            <a:rect r="r" b="b" t="t" l="l"/>
            <a:pathLst>
              <a:path h="1057170" w="4490856">
                <a:moveTo>
                  <a:pt x="0" y="0"/>
                </a:moveTo>
                <a:lnTo>
                  <a:pt x="4490857" y="0"/>
                </a:lnTo>
                <a:lnTo>
                  <a:pt x="4490857" y="1057170"/>
                </a:lnTo>
                <a:lnTo>
                  <a:pt x="0" y="1057170"/>
                </a:lnTo>
                <a:lnTo>
                  <a:pt x="0" y="0"/>
                </a:lnTo>
                <a:close/>
              </a:path>
            </a:pathLst>
          </a:custGeom>
          <a:blipFill>
            <a:blip r:embed="rId5"/>
            <a:stretch>
              <a:fillRect l="0" t="0" r="0"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6250" t="0" r="-6250" b="0"/>
            </a:stretch>
          </a:blipFill>
        </p:spPr>
      </p:sp>
      <p:sp>
        <p:nvSpPr>
          <p:cNvPr name="Freeform 3" id="3"/>
          <p:cNvSpPr/>
          <p:nvPr/>
        </p:nvSpPr>
        <p:spPr>
          <a:xfrm flipH="true" flipV="false" rot="5400000">
            <a:off x="-3306107" y="5694113"/>
            <a:ext cx="7603204" cy="1891297"/>
          </a:xfrm>
          <a:custGeom>
            <a:avLst/>
            <a:gdLst/>
            <a:ahLst/>
            <a:cxnLst/>
            <a:rect r="r" b="b" t="t" l="l"/>
            <a:pathLst>
              <a:path h="1891297" w="7603204">
                <a:moveTo>
                  <a:pt x="7603204" y="0"/>
                </a:moveTo>
                <a:lnTo>
                  <a:pt x="0" y="0"/>
                </a:lnTo>
                <a:lnTo>
                  <a:pt x="0" y="1891297"/>
                </a:lnTo>
                <a:lnTo>
                  <a:pt x="7603204" y="1891297"/>
                </a:lnTo>
                <a:lnTo>
                  <a:pt x="7603204" y="0"/>
                </a:lnTo>
                <a:close/>
              </a:path>
            </a:pathLst>
          </a:custGeom>
          <a:blipFill>
            <a:blip r:embed="rId3"/>
            <a:stretch>
              <a:fillRect l="0" t="0" r="0" b="0"/>
            </a:stretch>
          </a:blipFill>
        </p:spPr>
      </p:sp>
      <p:sp>
        <p:nvSpPr>
          <p:cNvPr name="Freeform 4" id="4"/>
          <p:cNvSpPr/>
          <p:nvPr/>
        </p:nvSpPr>
        <p:spPr>
          <a:xfrm flipH="false" flipV="false" rot="0">
            <a:off x="-450153" y="-434233"/>
            <a:ext cx="4262923" cy="5120628"/>
          </a:xfrm>
          <a:custGeom>
            <a:avLst/>
            <a:gdLst/>
            <a:ahLst/>
            <a:cxnLst/>
            <a:rect r="r" b="b" t="t" l="l"/>
            <a:pathLst>
              <a:path h="5120628" w="4262923">
                <a:moveTo>
                  <a:pt x="0" y="0"/>
                </a:moveTo>
                <a:lnTo>
                  <a:pt x="4262923" y="0"/>
                </a:lnTo>
                <a:lnTo>
                  <a:pt x="4262923" y="5120627"/>
                </a:lnTo>
                <a:lnTo>
                  <a:pt x="0" y="5120627"/>
                </a:lnTo>
                <a:lnTo>
                  <a:pt x="0" y="0"/>
                </a:lnTo>
                <a:close/>
              </a:path>
            </a:pathLst>
          </a:custGeom>
          <a:blipFill>
            <a:blip r:embed="rId4"/>
            <a:stretch>
              <a:fillRect l="0" t="0" r="0" b="0"/>
            </a:stretch>
          </a:blipFill>
        </p:spPr>
      </p:sp>
      <p:sp>
        <p:nvSpPr>
          <p:cNvPr name="Freeform 5" id="5"/>
          <p:cNvSpPr/>
          <p:nvPr/>
        </p:nvSpPr>
        <p:spPr>
          <a:xfrm flipH="false" flipV="true" rot="5400000">
            <a:off x="13994907" y="2627353"/>
            <a:ext cx="7603204" cy="1891297"/>
          </a:xfrm>
          <a:custGeom>
            <a:avLst/>
            <a:gdLst/>
            <a:ahLst/>
            <a:cxnLst/>
            <a:rect r="r" b="b" t="t" l="l"/>
            <a:pathLst>
              <a:path h="1891297" w="7603204">
                <a:moveTo>
                  <a:pt x="0" y="1891297"/>
                </a:moveTo>
                <a:lnTo>
                  <a:pt x="7603203" y="1891297"/>
                </a:lnTo>
                <a:lnTo>
                  <a:pt x="7603203" y="0"/>
                </a:lnTo>
                <a:lnTo>
                  <a:pt x="0" y="0"/>
                </a:lnTo>
                <a:lnTo>
                  <a:pt x="0" y="1891297"/>
                </a:lnTo>
                <a:close/>
              </a:path>
            </a:pathLst>
          </a:custGeom>
          <a:blipFill>
            <a:blip r:embed="rId3"/>
            <a:stretch>
              <a:fillRect l="0" t="0" r="0" b="0"/>
            </a:stretch>
          </a:blipFill>
        </p:spPr>
      </p:sp>
      <p:sp>
        <p:nvSpPr>
          <p:cNvPr name="Freeform 6" id="6"/>
          <p:cNvSpPr/>
          <p:nvPr/>
        </p:nvSpPr>
        <p:spPr>
          <a:xfrm flipH="true" flipV="true" rot="0">
            <a:off x="14324509" y="5585433"/>
            <a:ext cx="4262923" cy="5120628"/>
          </a:xfrm>
          <a:custGeom>
            <a:avLst/>
            <a:gdLst/>
            <a:ahLst/>
            <a:cxnLst/>
            <a:rect r="r" b="b" t="t" l="l"/>
            <a:pathLst>
              <a:path h="5120628" w="4262923">
                <a:moveTo>
                  <a:pt x="4262923" y="5120628"/>
                </a:moveTo>
                <a:lnTo>
                  <a:pt x="0" y="5120628"/>
                </a:lnTo>
                <a:lnTo>
                  <a:pt x="0" y="0"/>
                </a:lnTo>
                <a:lnTo>
                  <a:pt x="4262923" y="0"/>
                </a:lnTo>
                <a:lnTo>
                  <a:pt x="4262923" y="5120628"/>
                </a:lnTo>
                <a:close/>
              </a:path>
            </a:pathLst>
          </a:custGeom>
          <a:blipFill>
            <a:blip r:embed="rId4"/>
            <a:stretch>
              <a:fillRect l="0" t="0" r="0" b="0"/>
            </a:stretch>
          </a:blipFill>
        </p:spPr>
      </p:sp>
      <p:grpSp>
        <p:nvGrpSpPr>
          <p:cNvPr name="Group 7" id="7"/>
          <p:cNvGrpSpPr/>
          <p:nvPr/>
        </p:nvGrpSpPr>
        <p:grpSpPr>
          <a:xfrm rot="0">
            <a:off x="1028700" y="1028700"/>
            <a:ext cx="16230600" cy="8229600"/>
            <a:chOff x="0" y="0"/>
            <a:chExt cx="4274726" cy="2167467"/>
          </a:xfrm>
        </p:grpSpPr>
        <p:sp>
          <p:nvSpPr>
            <p:cNvPr name="Freeform 8" id="8"/>
            <p:cNvSpPr/>
            <p:nvPr/>
          </p:nvSpPr>
          <p:spPr>
            <a:xfrm flipH="false" flipV="false" rot="0">
              <a:off x="0" y="0"/>
              <a:ext cx="4274726" cy="2167467"/>
            </a:xfrm>
            <a:custGeom>
              <a:avLst/>
              <a:gdLst/>
              <a:ahLst/>
              <a:cxnLst/>
              <a:rect r="r" b="b" t="t" l="l"/>
              <a:pathLst>
                <a:path h="2167467" w="4274726">
                  <a:moveTo>
                    <a:pt x="0" y="0"/>
                  </a:moveTo>
                  <a:lnTo>
                    <a:pt x="4274726" y="0"/>
                  </a:lnTo>
                  <a:lnTo>
                    <a:pt x="4274726" y="2167467"/>
                  </a:lnTo>
                  <a:lnTo>
                    <a:pt x="0" y="2167467"/>
                  </a:lnTo>
                  <a:close/>
                </a:path>
              </a:pathLst>
            </a:custGeom>
            <a:solidFill>
              <a:srgbClr val="F2F4F2"/>
            </a:solidFill>
            <a:ln w="19050" cap="sq">
              <a:solidFill>
                <a:srgbClr val="6D869A"/>
              </a:solidFill>
              <a:prstDash val="solid"/>
              <a:miter/>
            </a:ln>
          </p:spPr>
        </p:sp>
        <p:sp>
          <p:nvSpPr>
            <p:cNvPr name="TextBox 9" id="9"/>
            <p:cNvSpPr txBox="true"/>
            <p:nvPr/>
          </p:nvSpPr>
          <p:spPr>
            <a:xfrm>
              <a:off x="0" y="-38100"/>
              <a:ext cx="4274726" cy="2205567"/>
            </a:xfrm>
            <a:prstGeom prst="rect">
              <a:avLst/>
            </a:prstGeom>
          </p:spPr>
          <p:txBody>
            <a:bodyPr anchor="ctr" rtlCol="false" tIns="50800" lIns="50800" bIns="50800" rIns="50800"/>
            <a:lstStyle/>
            <a:p>
              <a:pPr algn="ctr">
                <a:lnSpc>
                  <a:spcPts val="2659"/>
                </a:lnSpc>
                <a:spcBef>
                  <a:spcPct val="0"/>
                </a:spcBef>
              </a:pPr>
            </a:p>
          </p:txBody>
        </p:sp>
      </p:grpSp>
      <p:grpSp>
        <p:nvGrpSpPr>
          <p:cNvPr name="Group 10" id="10"/>
          <p:cNvGrpSpPr/>
          <p:nvPr/>
        </p:nvGrpSpPr>
        <p:grpSpPr>
          <a:xfrm rot="0">
            <a:off x="1304534" y="2522954"/>
            <a:ext cx="15916666" cy="7015829"/>
            <a:chOff x="0" y="0"/>
            <a:chExt cx="4192044" cy="1847790"/>
          </a:xfrm>
        </p:grpSpPr>
        <p:sp>
          <p:nvSpPr>
            <p:cNvPr name="Freeform 11" id="11"/>
            <p:cNvSpPr/>
            <p:nvPr/>
          </p:nvSpPr>
          <p:spPr>
            <a:xfrm flipH="false" flipV="false" rot="0">
              <a:off x="0" y="0"/>
              <a:ext cx="4192044" cy="1847791"/>
            </a:xfrm>
            <a:custGeom>
              <a:avLst/>
              <a:gdLst/>
              <a:ahLst/>
              <a:cxnLst/>
              <a:rect r="r" b="b" t="t" l="l"/>
              <a:pathLst>
                <a:path h="1847791" w="4192044">
                  <a:moveTo>
                    <a:pt x="24807" y="0"/>
                  </a:moveTo>
                  <a:lnTo>
                    <a:pt x="4167237" y="0"/>
                  </a:lnTo>
                  <a:cubicBezTo>
                    <a:pt x="4173816" y="0"/>
                    <a:pt x="4180126" y="2614"/>
                    <a:pt x="4184778" y="7266"/>
                  </a:cubicBezTo>
                  <a:cubicBezTo>
                    <a:pt x="4189430" y="11918"/>
                    <a:pt x="4192044" y="18227"/>
                    <a:pt x="4192044" y="24807"/>
                  </a:cubicBezTo>
                  <a:lnTo>
                    <a:pt x="4192044" y="1822984"/>
                  </a:lnTo>
                  <a:cubicBezTo>
                    <a:pt x="4192044" y="1836684"/>
                    <a:pt x="4180937" y="1847791"/>
                    <a:pt x="4167237" y="1847791"/>
                  </a:cubicBezTo>
                  <a:lnTo>
                    <a:pt x="24807" y="1847791"/>
                  </a:lnTo>
                  <a:cubicBezTo>
                    <a:pt x="18227" y="1847791"/>
                    <a:pt x="11918" y="1845177"/>
                    <a:pt x="7266" y="1840525"/>
                  </a:cubicBezTo>
                  <a:cubicBezTo>
                    <a:pt x="2614" y="1835873"/>
                    <a:pt x="0" y="1829563"/>
                    <a:pt x="0" y="1822984"/>
                  </a:cubicBezTo>
                  <a:lnTo>
                    <a:pt x="0" y="24807"/>
                  </a:lnTo>
                  <a:cubicBezTo>
                    <a:pt x="0" y="18227"/>
                    <a:pt x="2614" y="11918"/>
                    <a:pt x="7266" y="7266"/>
                  </a:cubicBezTo>
                  <a:cubicBezTo>
                    <a:pt x="11918" y="2614"/>
                    <a:pt x="18227" y="0"/>
                    <a:pt x="24807" y="0"/>
                  </a:cubicBezTo>
                  <a:close/>
                </a:path>
              </a:pathLst>
            </a:custGeom>
            <a:solidFill>
              <a:srgbClr val="000000">
                <a:alpha val="0"/>
              </a:srgbClr>
            </a:solidFill>
          </p:spPr>
        </p:sp>
        <p:sp>
          <p:nvSpPr>
            <p:cNvPr name="TextBox 12" id="12"/>
            <p:cNvSpPr txBox="true"/>
            <p:nvPr/>
          </p:nvSpPr>
          <p:spPr>
            <a:xfrm>
              <a:off x="0" y="-95250"/>
              <a:ext cx="4192044" cy="1943040"/>
            </a:xfrm>
            <a:prstGeom prst="rect">
              <a:avLst/>
            </a:prstGeom>
          </p:spPr>
          <p:txBody>
            <a:bodyPr anchor="ctr" rtlCol="false" tIns="50800" lIns="50800" bIns="50800" rIns="50800"/>
            <a:lstStyle/>
            <a:p>
              <a:pPr algn="just" marL="755651" indent="-377825" lvl="1">
                <a:lnSpc>
                  <a:spcPts val="5250"/>
                </a:lnSpc>
                <a:buFont typeface="Arial"/>
                <a:buChar char="•"/>
              </a:pPr>
              <a:r>
                <a:rPr lang="en-US" b="true" sz="3500">
                  <a:solidFill>
                    <a:srgbClr val="000000"/>
                  </a:solidFill>
                  <a:latin typeface="Open Sauce Bold"/>
                  <a:ea typeface="Open Sauce Bold"/>
                  <a:cs typeface="Open Sauce Bold"/>
                  <a:sym typeface="Open Sauce Bold"/>
                </a:rPr>
                <a:t>Converted Data Types :</a:t>
              </a:r>
            </a:p>
            <a:p>
              <a:pPr algn="just">
                <a:lnSpc>
                  <a:spcPts val="4500"/>
                </a:lnSpc>
              </a:pPr>
              <a:r>
                <a:rPr lang="en-US" sz="3000">
                  <a:solidFill>
                    <a:srgbClr val="000000"/>
                  </a:solidFill>
                  <a:latin typeface="Open Sauce"/>
                  <a:ea typeface="Open Sauce"/>
                  <a:cs typeface="Open Sauce"/>
                  <a:sym typeface="Open Sauce"/>
                </a:rPr>
                <a:t>       </a:t>
              </a:r>
              <a:r>
                <a:rPr lang="en-US" sz="3000">
                  <a:solidFill>
                    <a:srgbClr val="000000"/>
                  </a:solidFill>
                  <a:latin typeface="Open Sauce"/>
                  <a:ea typeface="Open Sauce"/>
                  <a:cs typeface="Open Sauce"/>
                  <a:sym typeface="Open Sauce"/>
                </a:rPr>
                <a:t>Transformed cleaned numeric columns into integer format for accurate analysis.</a:t>
              </a:r>
            </a:p>
            <a:p>
              <a:pPr algn="just">
                <a:lnSpc>
                  <a:spcPts val="2250"/>
                </a:lnSpc>
              </a:pPr>
            </a:p>
            <a:p>
              <a:pPr algn="just" marL="755651" indent="-377825" lvl="1">
                <a:lnSpc>
                  <a:spcPts val="5250"/>
                </a:lnSpc>
                <a:buFont typeface="Arial"/>
                <a:buChar char="•"/>
              </a:pPr>
              <a:r>
                <a:rPr lang="en-US" b="true" sz="3500">
                  <a:solidFill>
                    <a:srgbClr val="000000"/>
                  </a:solidFill>
                  <a:latin typeface="Open Sauce Bold"/>
                  <a:ea typeface="Open Sauce Bold"/>
                  <a:cs typeface="Open Sauce Bold"/>
                  <a:sym typeface="Open Sauce Bold"/>
                </a:rPr>
                <a:t>Fixed Industry Type Column :</a:t>
              </a:r>
            </a:p>
            <a:p>
              <a:pPr algn="just">
                <a:lnSpc>
                  <a:spcPts val="4500"/>
                </a:lnSpc>
              </a:pPr>
              <a:r>
                <a:rPr lang="en-US" sz="3000">
                  <a:solidFill>
                    <a:srgbClr val="000000"/>
                  </a:solidFill>
                  <a:latin typeface="Open Sauce"/>
                  <a:ea typeface="Open Sauce"/>
                  <a:cs typeface="Open Sauce"/>
                  <a:sym typeface="Open Sauce"/>
                </a:rPr>
                <a:t>       </a:t>
              </a:r>
              <a:r>
                <a:rPr lang="en-US" sz="3000">
                  <a:solidFill>
                    <a:srgbClr val="000000"/>
                  </a:solidFill>
                  <a:latin typeface="Open Sauce"/>
                  <a:ea typeface="Open Sauce"/>
                  <a:cs typeface="Open Sauce"/>
                  <a:sym typeface="Open Sauce"/>
                </a:rPr>
                <a:t>T</a:t>
              </a:r>
              <a:r>
                <a:rPr lang="en-US" sz="3000">
                  <a:solidFill>
                    <a:srgbClr val="000000"/>
                  </a:solidFill>
                  <a:latin typeface="Open Sauce"/>
                  <a:ea typeface="Open Sauce"/>
                  <a:cs typeface="Open Sauce"/>
                  <a:sym typeface="Open Sauce"/>
                </a:rPr>
                <a:t>rimmed extra spaces and replaced missing</a:t>
              </a:r>
              <a:r>
                <a:rPr lang="en-US" sz="3000">
                  <a:solidFill>
                    <a:srgbClr val="000000"/>
                  </a:solidFill>
                  <a:latin typeface="Open Sauce"/>
                  <a:ea typeface="Open Sauce"/>
                  <a:cs typeface="Open Sauce"/>
                  <a:sym typeface="Open Sauce"/>
                </a:rPr>
                <a:t> industry values with Other.</a:t>
              </a:r>
            </a:p>
            <a:p>
              <a:pPr algn="just">
                <a:lnSpc>
                  <a:spcPts val="2250"/>
                </a:lnSpc>
              </a:pPr>
            </a:p>
            <a:p>
              <a:pPr algn="just" marL="755651" indent="-377825" lvl="1">
                <a:lnSpc>
                  <a:spcPts val="5250"/>
                </a:lnSpc>
                <a:buFont typeface="Arial"/>
                <a:buChar char="•"/>
              </a:pPr>
              <a:r>
                <a:rPr lang="en-US" b="true" sz="3500">
                  <a:solidFill>
                    <a:srgbClr val="000000"/>
                  </a:solidFill>
                  <a:latin typeface="Open Sauce Bold"/>
                  <a:ea typeface="Open Sauce Bold"/>
                  <a:cs typeface="Open Sauce Bold"/>
                  <a:sym typeface="Open Sauce Bold"/>
                </a:rPr>
                <a:t>Converted Ratings to Float :</a:t>
              </a:r>
            </a:p>
            <a:p>
              <a:pPr algn="just">
                <a:lnSpc>
                  <a:spcPts val="4500"/>
                </a:lnSpc>
              </a:pPr>
              <a:r>
                <a:rPr lang="en-US" sz="3000">
                  <a:solidFill>
                    <a:srgbClr val="000000"/>
                  </a:solidFill>
                  <a:latin typeface="Open Sauce"/>
                  <a:ea typeface="Open Sauce"/>
                  <a:cs typeface="Open Sauce"/>
                  <a:sym typeface="Open Sauce"/>
                </a:rPr>
                <a:t>       </a:t>
              </a:r>
              <a:r>
                <a:rPr lang="en-US" sz="3000">
                  <a:solidFill>
                    <a:srgbClr val="000000"/>
                  </a:solidFill>
                  <a:latin typeface="Open Sauce"/>
                  <a:ea typeface="Open Sauce"/>
                  <a:cs typeface="Open Sauce"/>
                  <a:sym typeface="Open Sauce"/>
                </a:rPr>
                <a:t>Converted Overall Rating into float format to support numerical analysis.</a:t>
              </a:r>
            </a:p>
            <a:p>
              <a:pPr algn="just">
                <a:lnSpc>
                  <a:spcPts val="2250"/>
                </a:lnSpc>
              </a:pPr>
            </a:p>
            <a:p>
              <a:pPr algn="just" marL="755651" indent="-377825" lvl="1">
                <a:lnSpc>
                  <a:spcPts val="5250"/>
                </a:lnSpc>
                <a:buFont typeface="Arial"/>
                <a:buChar char="•"/>
              </a:pPr>
              <a:r>
                <a:rPr lang="en-US" b="true" sz="3500">
                  <a:solidFill>
                    <a:srgbClr val="000000"/>
                  </a:solidFill>
                  <a:latin typeface="Open Sauce Bold"/>
                  <a:ea typeface="Open Sauce Bold"/>
                  <a:cs typeface="Open Sauce Bold"/>
                  <a:sym typeface="Open Sauce Bold"/>
                </a:rPr>
                <a:t>Optimiz</a:t>
              </a:r>
              <a:r>
                <a:rPr lang="en-US" b="true" sz="3500">
                  <a:solidFill>
                    <a:srgbClr val="000000"/>
                  </a:solidFill>
                  <a:latin typeface="Open Sauce Bold"/>
                  <a:ea typeface="Open Sauce Bold"/>
                  <a:cs typeface="Open Sauce Bold"/>
                  <a:sym typeface="Open Sauce Bold"/>
                </a:rPr>
                <a:t>ed Categorical Columns :</a:t>
              </a:r>
            </a:p>
            <a:p>
              <a:pPr algn="just">
                <a:lnSpc>
                  <a:spcPts val="4200"/>
                </a:lnSpc>
              </a:pPr>
              <a:r>
                <a:rPr lang="en-US" sz="2800">
                  <a:solidFill>
                    <a:srgbClr val="000000"/>
                  </a:solidFill>
                  <a:latin typeface="Open Sauce"/>
                  <a:ea typeface="Open Sauce"/>
                  <a:cs typeface="Open Sauce"/>
                  <a:sym typeface="Open Sauce"/>
                </a:rPr>
                <a:t>       </a:t>
              </a:r>
              <a:r>
                <a:rPr lang="en-US" sz="2800">
                  <a:solidFill>
                    <a:srgbClr val="000000"/>
                  </a:solidFill>
                  <a:latin typeface="Open Sauce"/>
                  <a:ea typeface="Open Sauce"/>
                  <a:cs typeface="Open Sauce"/>
                  <a:sym typeface="Open Sauce"/>
                </a:rPr>
                <a:t>Converted columns such as Industry Type, Primary Office Location, Job Security,</a:t>
              </a:r>
            </a:p>
            <a:p>
              <a:pPr algn="just">
                <a:lnSpc>
                  <a:spcPts val="4200"/>
                </a:lnSpc>
              </a:pPr>
              <a:r>
                <a:rPr lang="en-US" sz="2800">
                  <a:solidFill>
                    <a:srgbClr val="000000"/>
                  </a:solidFill>
                  <a:latin typeface="Open Sauce"/>
                  <a:ea typeface="Open Sauce"/>
                  <a:cs typeface="Open Sauce"/>
                  <a:sym typeface="Open Sauce"/>
                </a:rPr>
                <a:t>       </a:t>
              </a:r>
              <a:r>
                <a:rPr lang="en-US" sz="2800">
                  <a:solidFill>
                    <a:srgbClr val="000000"/>
                  </a:solidFill>
                  <a:latin typeface="Open Sauce"/>
                  <a:ea typeface="Open Sauce"/>
                  <a:cs typeface="Open Sauce"/>
                  <a:sym typeface="Open Sauce"/>
                </a:rPr>
                <a:t>Work Life Balance, Work Satisfaction, and Promotions into categorical data types.</a:t>
              </a:r>
            </a:p>
          </p:txBody>
        </p:sp>
      </p:grpSp>
      <p:sp>
        <p:nvSpPr>
          <p:cNvPr name="TextBox 13" id="13"/>
          <p:cNvSpPr txBox="true"/>
          <p:nvPr/>
        </p:nvSpPr>
        <p:spPr>
          <a:xfrm rot="0">
            <a:off x="1028700" y="1129132"/>
            <a:ext cx="16230600" cy="1460497"/>
          </a:xfrm>
          <a:prstGeom prst="rect">
            <a:avLst/>
          </a:prstGeom>
        </p:spPr>
        <p:txBody>
          <a:bodyPr anchor="t" rtlCol="false" tIns="0" lIns="0" bIns="0" rIns="0">
            <a:spAutoFit/>
          </a:bodyPr>
          <a:lstStyle/>
          <a:p>
            <a:pPr algn="ctr">
              <a:lnSpc>
                <a:spcPts val="11900"/>
              </a:lnSpc>
            </a:pPr>
            <a:r>
              <a:rPr lang="en-US" sz="8500">
                <a:solidFill>
                  <a:srgbClr val="161B1C"/>
                </a:solidFill>
                <a:latin typeface="Sego"/>
                <a:ea typeface="Sego"/>
                <a:cs typeface="Sego"/>
                <a:sym typeface="Sego"/>
              </a:rPr>
              <a:t>Exploratory Data Analysis (EDA)</a:t>
            </a:r>
          </a:p>
        </p:txBody>
      </p:sp>
      <p:sp>
        <p:nvSpPr>
          <p:cNvPr name="Freeform 14" id="14"/>
          <p:cNvSpPr/>
          <p:nvPr/>
        </p:nvSpPr>
        <p:spPr>
          <a:xfrm flipH="false" flipV="false" rot="0">
            <a:off x="13786235" y="9229830"/>
            <a:ext cx="4490856" cy="1057170"/>
          </a:xfrm>
          <a:custGeom>
            <a:avLst/>
            <a:gdLst/>
            <a:ahLst/>
            <a:cxnLst/>
            <a:rect r="r" b="b" t="t" l="l"/>
            <a:pathLst>
              <a:path h="1057170" w="4490856">
                <a:moveTo>
                  <a:pt x="0" y="0"/>
                </a:moveTo>
                <a:lnTo>
                  <a:pt x="4490857" y="0"/>
                </a:lnTo>
                <a:lnTo>
                  <a:pt x="4490857" y="1057170"/>
                </a:lnTo>
                <a:lnTo>
                  <a:pt x="0" y="1057170"/>
                </a:lnTo>
                <a:lnTo>
                  <a:pt x="0" y="0"/>
                </a:lnTo>
                <a:close/>
              </a:path>
            </a:pathLst>
          </a:custGeom>
          <a:blipFill>
            <a:blip r:embed="rId5"/>
            <a:stretch>
              <a:fillRect l="0" t="0" r="0" b="0"/>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6250" t="0" r="-6250" b="0"/>
            </a:stretch>
          </a:blipFill>
        </p:spPr>
      </p:sp>
      <p:sp>
        <p:nvSpPr>
          <p:cNvPr name="Freeform 3" id="3"/>
          <p:cNvSpPr/>
          <p:nvPr/>
        </p:nvSpPr>
        <p:spPr>
          <a:xfrm flipH="true" flipV="false" rot="5400000">
            <a:off x="-3306107" y="5694113"/>
            <a:ext cx="7603204" cy="1891297"/>
          </a:xfrm>
          <a:custGeom>
            <a:avLst/>
            <a:gdLst/>
            <a:ahLst/>
            <a:cxnLst/>
            <a:rect r="r" b="b" t="t" l="l"/>
            <a:pathLst>
              <a:path h="1891297" w="7603204">
                <a:moveTo>
                  <a:pt x="7603204" y="0"/>
                </a:moveTo>
                <a:lnTo>
                  <a:pt x="0" y="0"/>
                </a:lnTo>
                <a:lnTo>
                  <a:pt x="0" y="1891297"/>
                </a:lnTo>
                <a:lnTo>
                  <a:pt x="7603204" y="1891297"/>
                </a:lnTo>
                <a:lnTo>
                  <a:pt x="7603204" y="0"/>
                </a:lnTo>
                <a:close/>
              </a:path>
            </a:pathLst>
          </a:custGeom>
          <a:blipFill>
            <a:blip r:embed="rId3"/>
            <a:stretch>
              <a:fillRect l="0" t="0" r="0" b="0"/>
            </a:stretch>
          </a:blipFill>
        </p:spPr>
      </p:sp>
      <p:sp>
        <p:nvSpPr>
          <p:cNvPr name="Freeform 4" id="4"/>
          <p:cNvSpPr/>
          <p:nvPr/>
        </p:nvSpPr>
        <p:spPr>
          <a:xfrm flipH="false" flipV="false" rot="0">
            <a:off x="-450153" y="-434233"/>
            <a:ext cx="4262923" cy="5120628"/>
          </a:xfrm>
          <a:custGeom>
            <a:avLst/>
            <a:gdLst/>
            <a:ahLst/>
            <a:cxnLst/>
            <a:rect r="r" b="b" t="t" l="l"/>
            <a:pathLst>
              <a:path h="5120628" w="4262923">
                <a:moveTo>
                  <a:pt x="0" y="0"/>
                </a:moveTo>
                <a:lnTo>
                  <a:pt x="4262923" y="0"/>
                </a:lnTo>
                <a:lnTo>
                  <a:pt x="4262923" y="5120627"/>
                </a:lnTo>
                <a:lnTo>
                  <a:pt x="0" y="5120627"/>
                </a:lnTo>
                <a:lnTo>
                  <a:pt x="0" y="0"/>
                </a:lnTo>
                <a:close/>
              </a:path>
            </a:pathLst>
          </a:custGeom>
          <a:blipFill>
            <a:blip r:embed="rId4"/>
            <a:stretch>
              <a:fillRect l="0" t="0" r="0" b="0"/>
            </a:stretch>
          </a:blipFill>
        </p:spPr>
      </p:sp>
      <p:sp>
        <p:nvSpPr>
          <p:cNvPr name="Freeform 5" id="5"/>
          <p:cNvSpPr/>
          <p:nvPr/>
        </p:nvSpPr>
        <p:spPr>
          <a:xfrm flipH="false" flipV="true" rot="5400000">
            <a:off x="13994907" y="2627353"/>
            <a:ext cx="7603204" cy="1891297"/>
          </a:xfrm>
          <a:custGeom>
            <a:avLst/>
            <a:gdLst/>
            <a:ahLst/>
            <a:cxnLst/>
            <a:rect r="r" b="b" t="t" l="l"/>
            <a:pathLst>
              <a:path h="1891297" w="7603204">
                <a:moveTo>
                  <a:pt x="0" y="1891297"/>
                </a:moveTo>
                <a:lnTo>
                  <a:pt x="7603203" y="1891297"/>
                </a:lnTo>
                <a:lnTo>
                  <a:pt x="7603203" y="0"/>
                </a:lnTo>
                <a:lnTo>
                  <a:pt x="0" y="0"/>
                </a:lnTo>
                <a:lnTo>
                  <a:pt x="0" y="1891297"/>
                </a:lnTo>
                <a:close/>
              </a:path>
            </a:pathLst>
          </a:custGeom>
          <a:blipFill>
            <a:blip r:embed="rId3"/>
            <a:stretch>
              <a:fillRect l="0" t="0" r="0" b="0"/>
            </a:stretch>
          </a:blipFill>
        </p:spPr>
      </p:sp>
      <p:sp>
        <p:nvSpPr>
          <p:cNvPr name="Freeform 6" id="6"/>
          <p:cNvSpPr/>
          <p:nvPr/>
        </p:nvSpPr>
        <p:spPr>
          <a:xfrm flipH="true" flipV="true" rot="0">
            <a:off x="14324509" y="5585433"/>
            <a:ext cx="4262923" cy="5120628"/>
          </a:xfrm>
          <a:custGeom>
            <a:avLst/>
            <a:gdLst/>
            <a:ahLst/>
            <a:cxnLst/>
            <a:rect r="r" b="b" t="t" l="l"/>
            <a:pathLst>
              <a:path h="5120628" w="4262923">
                <a:moveTo>
                  <a:pt x="4262923" y="5120628"/>
                </a:moveTo>
                <a:lnTo>
                  <a:pt x="0" y="5120628"/>
                </a:lnTo>
                <a:lnTo>
                  <a:pt x="0" y="0"/>
                </a:lnTo>
                <a:lnTo>
                  <a:pt x="4262923" y="0"/>
                </a:lnTo>
                <a:lnTo>
                  <a:pt x="4262923" y="5120628"/>
                </a:lnTo>
                <a:close/>
              </a:path>
            </a:pathLst>
          </a:custGeom>
          <a:blipFill>
            <a:blip r:embed="rId4"/>
            <a:stretch>
              <a:fillRect l="0" t="0" r="0" b="0"/>
            </a:stretch>
          </a:blipFill>
        </p:spPr>
      </p:sp>
      <p:grpSp>
        <p:nvGrpSpPr>
          <p:cNvPr name="Group 7" id="7"/>
          <p:cNvGrpSpPr/>
          <p:nvPr/>
        </p:nvGrpSpPr>
        <p:grpSpPr>
          <a:xfrm rot="0">
            <a:off x="1028700" y="1028700"/>
            <a:ext cx="16230600" cy="8229600"/>
            <a:chOff x="0" y="0"/>
            <a:chExt cx="4274726" cy="2167467"/>
          </a:xfrm>
        </p:grpSpPr>
        <p:sp>
          <p:nvSpPr>
            <p:cNvPr name="Freeform 8" id="8"/>
            <p:cNvSpPr/>
            <p:nvPr/>
          </p:nvSpPr>
          <p:spPr>
            <a:xfrm flipH="false" flipV="false" rot="0">
              <a:off x="0" y="0"/>
              <a:ext cx="4274726" cy="2167467"/>
            </a:xfrm>
            <a:custGeom>
              <a:avLst/>
              <a:gdLst/>
              <a:ahLst/>
              <a:cxnLst/>
              <a:rect r="r" b="b" t="t" l="l"/>
              <a:pathLst>
                <a:path h="2167467" w="4274726">
                  <a:moveTo>
                    <a:pt x="0" y="0"/>
                  </a:moveTo>
                  <a:lnTo>
                    <a:pt x="4274726" y="0"/>
                  </a:lnTo>
                  <a:lnTo>
                    <a:pt x="4274726" y="2167467"/>
                  </a:lnTo>
                  <a:lnTo>
                    <a:pt x="0" y="2167467"/>
                  </a:lnTo>
                  <a:close/>
                </a:path>
              </a:pathLst>
            </a:custGeom>
            <a:solidFill>
              <a:srgbClr val="F2F4F2"/>
            </a:solidFill>
            <a:ln w="19050" cap="sq">
              <a:solidFill>
                <a:srgbClr val="6D869A"/>
              </a:solidFill>
              <a:prstDash val="solid"/>
              <a:miter/>
            </a:ln>
          </p:spPr>
        </p:sp>
        <p:sp>
          <p:nvSpPr>
            <p:cNvPr name="TextBox 9" id="9"/>
            <p:cNvSpPr txBox="true"/>
            <p:nvPr/>
          </p:nvSpPr>
          <p:spPr>
            <a:xfrm>
              <a:off x="0" y="-38100"/>
              <a:ext cx="4274726" cy="2205567"/>
            </a:xfrm>
            <a:prstGeom prst="rect">
              <a:avLst/>
            </a:prstGeom>
          </p:spPr>
          <p:txBody>
            <a:bodyPr anchor="ctr" rtlCol="false" tIns="50800" lIns="50800" bIns="50800" rIns="50800"/>
            <a:lstStyle/>
            <a:p>
              <a:pPr algn="ctr">
                <a:lnSpc>
                  <a:spcPts val="2659"/>
                </a:lnSpc>
                <a:spcBef>
                  <a:spcPct val="0"/>
                </a:spcBef>
              </a:pPr>
            </a:p>
          </p:txBody>
        </p:sp>
      </p:grpSp>
      <p:sp>
        <p:nvSpPr>
          <p:cNvPr name="Freeform 10" id="10"/>
          <p:cNvSpPr/>
          <p:nvPr/>
        </p:nvSpPr>
        <p:spPr>
          <a:xfrm flipH="false" flipV="false" rot="0">
            <a:off x="1441144" y="2662182"/>
            <a:ext cx="15409716" cy="6491343"/>
          </a:xfrm>
          <a:custGeom>
            <a:avLst/>
            <a:gdLst/>
            <a:ahLst/>
            <a:cxnLst/>
            <a:rect r="r" b="b" t="t" l="l"/>
            <a:pathLst>
              <a:path h="6491343" w="15409716">
                <a:moveTo>
                  <a:pt x="0" y="0"/>
                </a:moveTo>
                <a:lnTo>
                  <a:pt x="15409716" y="0"/>
                </a:lnTo>
                <a:lnTo>
                  <a:pt x="15409716" y="6491343"/>
                </a:lnTo>
                <a:lnTo>
                  <a:pt x="0" y="6491343"/>
                </a:lnTo>
                <a:lnTo>
                  <a:pt x="0" y="0"/>
                </a:lnTo>
                <a:close/>
              </a:path>
            </a:pathLst>
          </a:custGeom>
          <a:blipFill>
            <a:blip r:embed="rId5"/>
            <a:stretch>
              <a:fillRect l="0" t="0" r="0" b="0"/>
            </a:stretch>
          </a:blipFill>
        </p:spPr>
      </p:sp>
      <p:sp>
        <p:nvSpPr>
          <p:cNvPr name="TextBox 11" id="11"/>
          <p:cNvSpPr txBox="true"/>
          <p:nvPr/>
        </p:nvSpPr>
        <p:spPr>
          <a:xfrm rot="0">
            <a:off x="4539196" y="1310105"/>
            <a:ext cx="9209608" cy="1450976"/>
          </a:xfrm>
          <a:prstGeom prst="rect">
            <a:avLst/>
          </a:prstGeom>
        </p:spPr>
        <p:txBody>
          <a:bodyPr anchor="t" rtlCol="false" tIns="0" lIns="0" bIns="0" rIns="0">
            <a:spAutoFit/>
          </a:bodyPr>
          <a:lstStyle/>
          <a:p>
            <a:pPr algn="ctr">
              <a:lnSpc>
                <a:spcPts val="11899"/>
              </a:lnSpc>
            </a:pPr>
            <a:r>
              <a:rPr lang="en-US" sz="8499">
                <a:solidFill>
                  <a:srgbClr val="161B1C"/>
                </a:solidFill>
                <a:latin typeface="Sego"/>
                <a:ea typeface="Sego"/>
                <a:cs typeface="Sego"/>
                <a:sym typeface="Sego"/>
              </a:rPr>
              <a:t>Cleaned Data</a:t>
            </a:r>
          </a:p>
        </p:txBody>
      </p:sp>
      <p:sp>
        <p:nvSpPr>
          <p:cNvPr name="Freeform 12" id="12"/>
          <p:cNvSpPr/>
          <p:nvPr/>
        </p:nvSpPr>
        <p:spPr>
          <a:xfrm flipH="false" flipV="false" rot="0">
            <a:off x="13786235" y="9229830"/>
            <a:ext cx="4490856" cy="1057170"/>
          </a:xfrm>
          <a:custGeom>
            <a:avLst/>
            <a:gdLst/>
            <a:ahLst/>
            <a:cxnLst/>
            <a:rect r="r" b="b" t="t" l="l"/>
            <a:pathLst>
              <a:path h="1057170" w="4490856">
                <a:moveTo>
                  <a:pt x="0" y="0"/>
                </a:moveTo>
                <a:lnTo>
                  <a:pt x="4490857" y="0"/>
                </a:lnTo>
                <a:lnTo>
                  <a:pt x="4490857" y="1057170"/>
                </a:lnTo>
                <a:lnTo>
                  <a:pt x="0" y="1057170"/>
                </a:lnTo>
                <a:lnTo>
                  <a:pt x="0" y="0"/>
                </a:lnTo>
                <a:close/>
              </a:path>
            </a:pathLst>
          </a:custGeom>
          <a:blipFill>
            <a:blip r:embed="rId6"/>
            <a:stretch>
              <a:fillRect l="0" t="0" r="0" b="0"/>
            </a:stretch>
          </a:blipFill>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6250" t="0" r="-6250" b="0"/>
            </a:stretch>
          </a:blipFill>
        </p:spPr>
      </p:sp>
      <p:sp>
        <p:nvSpPr>
          <p:cNvPr name="Freeform 3" id="3"/>
          <p:cNvSpPr/>
          <p:nvPr/>
        </p:nvSpPr>
        <p:spPr>
          <a:xfrm flipH="true" flipV="false" rot="5400000">
            <a:off x="-3306107" y="5694113"/>
            <a:ext cx="7603204" cy="1891297"/>
          </a:xfrm>
          <a:custGeom>
            <a:avLst/>
            <a:gdLst/>
            <a:ahLst/>
            <a:cxnLst/>
            <a:rect r="r" b="b" t="t" l="l"/>
            <a:pathLst>
              <a:path h="1891297" w="7603204">
                <a:moveTo>
                  <a:pt x="7603204" y="0"/>
                </a:moveTo>
                <a:lnTo>
                  <a:pt x="0" y="0"/>
                </a:lnTo>
                <a:lnTo>
                  <a:pt x="0" y="1891297"/>
                </a:lnTo>
                <a:lnTo>
                  <a:pt x="7603204" y="1891297"/>
                </a:lnTo>
                <a:lnTo>
                  <a:pt x="7603204" y="0"/>
                </a:lnTo>
                <a:close/>
              </a:path>
            </a:pathLst>
          </a:custGeom>
          <a:blipFill>
            <a:blip r:embed="rId3"/>
            <a:stretch>
              <a:fillRect l="0" t="0" r="0" b="0"/>
            </a:stretch>
          </a:blipFill>
        </p:spPr>
      </p:sp>
      <p:sp>
        <p:nvSpPr>
          <p:cNvPr name="Freeform 4" id="4"/>
          <p:cNvSpPr/>
          <p:nvPr/>
        </p:nvSpPr>
        <p:spPr>
          <a:xfrm flipH="false" flipV="false" rot="0">
            <a:off x="-450153" y="-434233"/>
            <a:ext cx="4262923" cy="5120628"/>
          </a:xfrm>
          <a:custGeom>
            <a:avLst/>
            <a:gdLst/>
            <a:ahLst/>
            <a:cxnLst/>
            <a:rect r="r" b="b" t="t" l="l"/>
            <a:pathLst>
              <a:path h="5120628" w="4262923">
                <a:moveTo>
                  <a:pt x="0" y="0"/>
                </a:moveTo>
                <a:lnTo>
                  <a:pt x="4262923" y="0"/>
                </a:lnTo>
                <a:lnTo>
                  <a:pt x="4262923" y="5120627"/>
                </a:lnTo>
                <a:lnTo>
                  <a:pt x="0" y="5120627"/>
                </a:lnTo>
                <a:lnTo>
                  <a:pt x="0" y="0"/>
                </a:lnTo>
                <a:close/>
              </a:path>
            </a:pathLst>
          </a:custGeom>
          <a:blipFill>
            <a:blip r:embed="rId4"/>
            <a:stretch>
              <a:fillRect l="0" t="0" r="0" b="0"/>
            </a:stretch>
          </a:blipFill>
        </p:spPr>
      </p:sp>
      <p:sp>
        <p:nvSpPr>
          <p:cNvPr name="Freeform 5" id="5"/>
          <p:cNvSpPr/>
          <p:nvPr/>
        </p:nvSpPr>
        <p:spPr>
          <a:xfrm flipH="false" flipV="true" rot="5400000">
            <a:off x="13994907" y="2627353"/>
            <a:ext cx="7603204" cy="1891297"/>
          </a:xfrm>
          <a:custGeom>
            <a:avLst/>
            <a:gdLst/>
            <a:ahLst/>
            <a:cxnLst/>
            <a:rect r="r" b="b" t="t" l="l"/>
            <a:pathLst>
              <a:path h="1891297" w="7603204">
                <a:moveTo>
                  <a:pt x="0" y="1891297"/>
                </a:moveTo>
                <a:lnTo>
                  <a:pt x="7603203" y="1891297"/>
                </a:lnTo>
                <a:lnTo>
                  <a:pt x="7603203" y="0"/>
                </a:lnTo>
                <a:lnTo>
                  <a:pt x="0" y="0"/>
                </a:lnTo>
                <a:lnTo>
                  <a:pt x="0" y="1891297"/>
                </a:lnTo>
                <a:close/>
              </a:path>
            </a:pathLst>
          </a:custGeom>
          <a:blipFill>
            <a:blip r:embed="rId3"/>
            <a:stretch>
              <a:fillRect l="0" t="0" r="0" b="0"/>
            </a:stretch>
          </a:blipFill>
        </p:spPr>
      </p:sp>
      <p:sp>
        <p:nvSpPr>
          <p:cNvPr name="Freeform 6" id="6"/>
          <p:cNvSpPr/>
          <p:nvPr/>
        </p:nvSpPr>
        <p:spPr>
          <a:xfrm flipH="true" flipV="true" rot="0">
            <a:off x="14324509" y="5585433"/>
            <a:ext cx="4262923" cy="5120628"/>
          </a:xfrm>
          <a:custGeom>
            <a:avLst/>
            <a:gdLst/>
            <a:ahLst/>
            <a:cxnLst/>
            <a:rect r="r" b="b" t="t" l="l"/>
            <a:pathLst>
              <a:path h="5120628" w="4262923">
                <a:moveTo>
                  <a:pt x="4262923" y="5120628"/>
                </a:moveTo>
                <a:lnTo>
                  <a:pt x="0" y="5120628"/>
                </a:lnTo>
                <a:lnTo>
                  <a:pt x="0" y="0"/>
                </a:lnTo>
                <a:lnTo>
                  <a:pt x="4262923" y="0"/>
                </a:lnTo>
                <a:lnTo>
                  <a:pt x="4262923" y="5120628"/>
                </a:lnTo>
                <a:close/>
              </a:path>
            </a:pathLst>
          </a:custGeom>
          <a:blipFill>
            <a:blip r:embed="rId4"/>
            <a:stretch>
              <a:fillRect l="0" t="0" r="0" b="0"/>
            </a:stretch>
          </a:blipFill>
        </p:spPr>
      </p:sp>
      <p:grpSp>
        <p:nvGrpSpPr>
          <p:cNvPr name="Group 7" id="7"/>
          <p:cNvGrpSpPr/>
          <p:nvPr/>
        </p:nvGrpSpPr>
        <p:grpSpPr>
          <a:xfrm rot="0">
            <a:off x="1028700" y="1028700"/>
            <a:ext cx="16230600" cy="8229600"/>
            <a:chOff x="0" y="0"/>
            <a:chExt cx="4274726" cy="2167467"/>
          </a:xfrm>
        </p:grpSpPr>
        <p:sp>
          <p:nvSpPr>
            <p:cNvPr name="Freeform 8" id="8"/>
            <p:cNvSpPr/>
            <p:nvPr/>
          </p:nvSpPr>
          <p:spPr>
            <a:xfrm flipH="false" flipV="false" rot="0">
              <a:off x="0" y="0"/>
              <a:ext cx="4274726" cy="2167467"/>
            </a:xfrm>
            <a:custGeom>
              <a:avLst/>
              <a:gdLst/>
              <a:ahLst/>
              <a:cxnLst/>
              <a:rect r="r" b="b" t="t" l="l"/>
              <a:pathLst>
                <a:path h="2167467" w="4274726">
                  <a:moveTo>
                    <a:pt x="0" y="0"/>
                  </a:moveTo>
                  <a:lnTo>
                    <a:pt x="4274726" y="0"/>
                  </a:lnTo>
                  <a:lnTo>
                    <a:pt x="4274726" y="2167467"/>
                  </a:lnTo>
                  <a:lnTo>
                    <a:pt x="0" y="2167467"/>
                  </a:lnTo>
                  <a:close/>
                </a:path>
              </a:pathLst>
            </a:custGeom>
            <a:solidFill>
              <a:srgbClr val="F2F4F2"/>
            </a:solidFill>
            <a:ln w="19050" cap="sq">
              <a:solidFill>
                <a:srgbClr val="6D869A"/>
              </a:solidFill>
              <a:prstDash val="solid"/>
              <a:miter/>
            </a:ln>
          </p:spPr>
        </p:sp>
        <p:sp>
          <p:nvSpPr>
            <p:cNvPr name="TextBox 9" id="9"/>
            <p:cNvSpPr txBox="true"/>
            <p:nvPr/>
          </p:nvSpPr>
          <p:spPr>
            <a:xfrm>
              <a:off x="0" y="-38100"/>
              <a:ext cx="4274726" cy="2205567"/>
            </a:xfrm>
            <a:prstGeom prst="rect">
              <a:avLst/>
            </a:prstGeom>
          </p:spPr>
          <p:txBody>
            <a:bodyPr anchor="ctr" rtlCol="false" tIns="50800" lIns="50800" bIns="50800" rIns="50800"/>
            <a:lstStyle/>
            <a:p>
              <a:pPr algn="ctr">
                <a:lnSpc>
                  <a:spcPts val="2659"/>
                </a:lnSpc>
                <a:spcBef>
                  <a:spcPct val="0"/>
                </a:spcBef>
              </a:pPr>
            </a:p>
          </p:txBody>
        </p:sp>
      </p:grpSp>
      <p:sp>
        <p:nvSpPr>
          <p:cNvPr name="Freeform 10" id="10"/>
          <p:cNvSpPr/>
          <p:nvPr/>
        </p:nvSpPr>
        <p:spPr>
          <a:xfrm flipH="false" flipV="false" rot="0">
            <a:off x="3325109" y="2722981"/>
            <a:ext cx="11419750" cy="6494983"/>
          </a:xfrm>
          <a:custGeom>
            <a:avLst/>
            <a:gdLst/>
            <a:ahLst/>
            <a:cxnLst/>
            <a:rect r="r" b="b" t="t" l="l"/>
            <a:pathLst>
              <a:path h="6494983" w="11419750">
                <a:moveTo>
                  <a:pt x="0" y="0"/>
                </a:moveTo>
                <a:lnTo>
                  <a:pt x="11419750" y="0"/>
                </a:lnTo>
                <a:lnTo>
                  <a:pt x="11419750" y="6494983"/>
                </a:lnTo>
                <a:lnTo>
                  <a:pt x="0" y="6494983"/>
                </a:lnTo>
                <a:lnTo>
                  <a:pt x="0" y="0"/>
                </a:lnTo>
                <a:close/>
              </a:path>
            </a:pathLst>
          </a:custGeom>
          <a:blipFill>
            <a:blip r:embed="rId5"/>
            <a:stretch>
              <a:fillRect l="0" t="0" r="0" b="0"/>
            </a:stretch>
          </a:blipFill>
        </p:spPr>
      </p:sp>
      <p:sp>
        <p:nvSpPr>
          <p:cNvPr name="TextBox 11" id="11"/>
          <p:cNvSpPr txBox="true"/>
          <p:nvPr/>
        </p:nvSpPr>
        <p:spPr>
          <a:xfrm rot="0">
            <a:off x="1219108" y="1272005"/>
            <a:ext cx="15631752" cy="1450976"/>
          </a:xfrm>
          <a:prstGeom prst="rect">
            <a:avLst/>
          </a:prstGeom>
        </p:spPr>
        <p:txBody>
          <a:bodyPr anchor="t" rtlCol="false" tIns="0" lIns="0" bIns="0" rIns="0">
            <a:spAutoFit/>
          </a:bodyPr>
          <a:lstStyle/>
          <a:p>
            <a:pPr algn="ctr">
              <a:lnSpc>
                <a:spcPts val="11899"/>
              </a:lnSpc>
            </a:pPr>
            <a:r>
              <a:rPr lang="en-US" sz="8499">
                <a:solidFill>
                  <a:srgbClr val="161B1C"/>
                </a:solidFill>
                <a:latin typeface="Sego"/>
                <a:ea typeface="Sego"/>
                <a:cs typeface="Sego"/>
                <a:sym typeface="Sego"/>
              </a:rPr>
              <a:t>Univariate Analysis (Categorical)</a:t>
            </a:r>
          </a:p>
        </p:txBody>
      </p:sp>
      <p:sp>
        <p:nvSpPr>
          <p:cNvPr name="Freeform 12" id="12"/>
          <p:cNvSpPr/>
          <p:nvPr/>
        </p:nvSpPr>
        <p:spPr>
          <a:xfrm flipH="false" flipV="false" rot="0">
            <a:off x="13786235" y="9229830"/>
            <a:ext cx="4490856" cy="1057170"/>
          </a:xfrm>
          <a:custGeom>
            <a:avLst/>
            <a:gdLst/>
            <a:ahLst/>
            <a:cxnLst/>
            <a:rect r="r" b="b" t="t" l="l"/>
            <a:pathLst>
              <a:path h="1057170" w="4490856">
                <a:moveTo>
                  <a:pt x="0" y="0"/>
                </a:moveTo>
                <a:lnTo>
                  <a:pt x="4490857" y="0"/>
                </a:lnTo>
                <a:lnTo>
                  <a:pt x="4490857" y="1057170"/>
                </a:lnTo>
                <a:lnTo>
                  <a:pt x="0" y="1057170"/>
                </a:lnTo>
                <a:lnTo>
                  <a:pt x="0" y="0"/>
                </a:lnTo>
                <a:close/>
              </a:path>
            </a:pathLst>
          </a:custGeom>
          <a:blipFill>
            <a:blip r:embed="rId6"/>
            <a:stretch>
              <a:fillRect l="0" t="0" r="0" b="0"/>
            </a:stretch>
          </a:blipFill>
        </p:spPr>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6250" t="0" r="-6250" b="0"/>
            </a:stretch>
          </a:blipFill>
        </p:spPr>
      </p:sp>
      <p:sp>
        <p:nvSpPr>
          <p:cNvPr name="Freeform 3" id="3"/>
          <p:cNvSpPr/>
          <p:nvPr/>
        </p:nvSpPr>
        <p:spPr>
          <a:xfrm flipH="true" flipV="false" rot="5400000">
            <a:off x="-3306107" y="5694113"/>
            <a:ext cx="7603204" cy="1891297"/>
          </a:xfrm>
          <a:custGeom>
            <a:avLst/>
            <a:gdLst/>
            <a:ahLst/>
            <a:cxnLst/>
            <a:rect r="r" b="b" t="t" l="l"/>
            <a:pathLst>
              <a:path h="1891297" w="7603204">
                <a:moveTo>
                  <a:pt x="7603204" y="0"/>
                </a:moveTo>
                <a:lnTo>
                  <a:pt x="0" y="0"/>
                </a:lnTo>
                <a:lnTo>
                  <a:pt x="0" y="1891297"/>
                </a:lnTo>
                <a:lnTo>
                  <a:pt x="7603204" y="1891297"/>
                </a:lnTo>
                <a:lnTo>
                  <a:pt x="7603204" y="0"/>
                </a:lnTo>
                <a:close/>
              </a:path>
            </a:pathLst>
          </a:custGeom>
          <a:blipFill>
            <a:blip r:embed="rId3"/>
            <a:stretch>
              <a:fillRect l="0" t="0" r="0" b="0"/>
            </a:stretch>
          </a:blipFill>
        </p:spPr>
      </p:sp>
      <p:sp>
        <p:nvSpPr>
          <p:cNvPr name="Freeform 4" id="4"/>
          <p:cNvSpPr/>
          <p:nvPr/>
        </p:nvSpPr>
        <p:spPr>
          <a:xfrm flipH="false" flipV="false" rot="0">
            <a:off x="-450153" y="-434233"/>
            <a:ext cx="4262923" cy="5120628"/>
          </a:xfrm>
          <a:custGeom>
            <a:avLst/>
            <a:gdLst/>
            <a:ahLst/>
            <a:cxnLst/>
            <a:rect r="r" b="b" t="t" l="l"/>
            <a:pathLst>
              <a:path h="5120628" w="4262923">
                <a:moveTo>
                  <a:pt x="0" y="0"/>
                </a:moveTo>
                <a:lnTo>
                  <a:pt x="4262923" y="0"/>
                </a:lnTo>
                <a:lnTo>
                  <a:pt x="4262923" y="5120627"/>
                </a:lnTo>
                <a:lnTo>
                  <a:pt x="0" y="5120627"/>
                </a:lnTo>
                <a:lnTo>
                  <a:pt x="0" y="0"/>
                </a:lnTo>
                <a:close/>
              </a:path>
            </a:pathLst>
          </a:custGeom>
          <a:blipFill>
            <a:blip r:embed="rId4"/>
            <a:stretch>
              <a:fillRect l="0" t="0" r="0" b="0"/>
            </a:stretch>
          </a:blipFill>
        </p:spPr>
      </p:sp>
      <p:sp>
        <p:nvSpPr>
          <p:cNvPr name="Freeform 5" id="5"/>
          <p:cNvSpPr/>
          <p:nvPr/>
        </p:nvSpPr>
        <p:spPr>
          <a:xfrm flipH="false" flipV="true" rot="5400000">
            <a:off x="13994907" y="2627353"/>
            <a:ext cx="7603204" cy="1891297"/>
          </a:xfrm>
          <a:custGeom>
            <a:avLst/>
            <a:gdLst/>
            <a:ahLst/>
            <a:cxnLst/>
            <a:rect r="r" b="b" t="t" l="l"/>
            <a:pathLst>
              <a:path h="1891297" w="7603204">
                <a:moveTo>
                  <a:pt x="0" y="1891297"/>
                </a:moveTo>
                <a:lnTo>
                  <a:pt x="7603203" y="1891297"/>
                </a:lnTo>
                <a:lnTo>
                  <a:pt x="7603203" y="0"/>
                </a:lnTo>
                <a:lnTo>
                  <a:pt x="0" y="0"/>
                </a:lnTo>
                <a:lnTo>
                  <a:pt x="0" y="1891297"/>
                </a:lnTo>
                <a:close/>
              </a:path>
            </a:pathLst>
          </a:custGeom>
          <a:blipFill>
            <a:blip r:embed="rId3"/>
            <a:stretch>
              <a:fillRect l="0" t="0" r="0" b="0"/>
            </a:stretch>
          </a:blipFill>
        </p:spPr>
      </p:sp>
      <p:sp>
        <p:nvSpPr>
          <p:cNvPr name="Freeform 6" id="6"/>
          <p:cNvSpPr/>
          <p:nvPr/>
        </p:nvSpPr>
        <p:spPr>
          <a:xfrm flipH="true" flipV="true" rot="0">
            <a:off x="14324509" y="5585433"/>
            <a:ext cx="4262923" cy="5120628"/>
          </a:xfrm>
          <a:custGeom>
            <a:avLst/>
            <a:gdLst/>
            <a:ahLst/>
            <a:cxnLst/>
            <a:rect r="r" b="b" t="t" l="l"/>
            <a:pathLst>
              <a:path h="5120628" w="4262923">
                <a:moveTo>
                  <a:pt x="4262923" y="5120628"/>
                </a:moveTo>
                <a:lnTo>
                  <a:pt x="0" y="5120628"/>
                </a:lnTo>
                <a:lnTo>
                  <a:pt x="0" y="0"/>
                </a:lnTo>
                <a:lnTo>
                  <a:pt x="4262923" y="0"/>
                </a:lnTo>
                <a:lnTo>
                  <a:pt x="4262923" y="5120628"/>
                </a:lnTo>
                <a:close/>
              </a:path>
            </a:pathLst>
          </a:custGeom>
          <a:blipFill>
            <a:blip r:embed="rId4"/>
            <a:stretch>
              <a:fillRect l="0" t="0" r="0" b="0"/>
            </a:stretch>
          </a:blipFill>
        </p:spPr>
      </p:sp>
      <p:grpSp>
        <p:nvGrpSpPr>
          <p:cNvPr name="Group 7" id="7"/>
          <p:cNvGrpSpPr/>
          <p:nvPr/>
        </p:nvGrpSpPr>
        <p:grpSpPr>
          <a:xfrm rot="0">
            <a:off x="1028700" y="1028700"/>
            <a:ext cx="16230600" cy="8229600"/>
            <a:chOff x="0" y="0"/>
            <a:chExt cx="4274726" cy="2167467"/>
          </a:xfrm>
        </p:grpSpPr>
        <p:sp>
          <p:nvSpPr>
            <p:cNvPr name="Freeform 8" id="8"/>
            <p:cNvSpPr/>
            <p:nvPr/>
          </p:nvSpPr>
          <p:spPr>
            <a:xfrm flipH="false" flipV="false" rot="0">
              <a:off x="0" y="0"/>
              <a:ext cx="4274726" cy="2167467"/>
            </a:xfrm>
            <a:custGeom>
              <a:avLst/>
              <a:gdLst/>
              <a:ahLst/>
              <a:cxnLst/>
              <a:rect r="r" b="b" t="t" l="l"/>
              <a:pathLst>
                <a:path h="2167467" w="4274726">
                  <a:moveTo>
                    <a:pt x="0" y="0"/>
                  </a:moveTo>
                  <a:lnTo>
                    <a:pt x="4274726" y="0"/>
                  </a:lnTo>
                  <a:lnTo>
                    <a:pt x="4274726" y="2167467"/>
                  </a:lnTo>
                  <a:lnTo>
                    <a:pt x="0" y="2167467"/>
                  </a:lnTo>
                  <a:close/>
                </a:path>
              </a:pathLst>
            </a:custGeom>
            <a:solidFill>
              <a:srgbClr val="F2F4F2"/>
            </a:solidFill>
            <a:ln w="19050" cap="sq">
              <a:solidFill>
                <a:srgbClr val="6D869A"/>
              </a:solidFill>
              <a:prstDash val="solid"/>
              <a:miter/>
            </a:ln>
          </p:spPr>
        </p:sp>
        <p:sp>
          <p:nvSpPr>
            <p:cNvPr name="TextBox 9" id="9"/>
            <p:cNvSpPr txBox="true"/>
            <p:nvPr/>
          </p:nvSpPr>
          <p:spPr>
            <a:xfrm>
              <a:off x="0" y="-38100"/>
              <a:ext cx="4274726" cy="2205567"/>
            </a:xfrm>
            <a:prstGeom prst="rect">
              <a:avLst/>
            </a:prstGeom>
          </p:spPr>
          <p:txBody>
            <a:bodyPr anchor="ctr" rtlCol="false" tIns="50800" lIns="50800" bIns="50800" rIns="50800"/>
            <a:lstStyle/>
            <a:p>
              <a:pPr algn="ctr">
                <a:lnSpc>
                  <a:spcPts val="2659"/>
                </a:lnSpc>
                <a:spcBef>
                  <a:spcPct val="0"/>
                </a:spcBef>
              </a:pPr>
            </a:p>
          </p:txBody>
        </p:sp>
      </p:grpSp>
      <p:sp>
        <p:nvSpPr>
          <p:cNvPr name="TextBox 10" id="10"/>
          <p:cNvSpPr txBox="true"/>
          <p:nvPr/>
        </p:nvSpPr>
        <p:spPr>
          <a:xfrm rot="0">
            <a:off x="1219108" y="1129130"/>
            <a:ext cx="15631752" cy="1450976"/>
          </a:xfrm>
          <a:prstGeom prst="rect">
            <a:avLst/>
          </a:prstGeom>
        </p:spPr>
        <p:txBody>
          <a:bodyPr anchor="t" rtlCol="false" tIns="0" lIns="0" bIns="0" rIns="0">
            <a:spAutoFit/>
          </a:bodyPr>
          <a:lstStyle/>
          <a:p>
            <a:pPr algn="ctr">
              <a:lnSpc>
                <a:spcPts val="11899"/>
              </a:lnSpc>
            </a:pPr>
            <a:r>
              <a:rPr lang="en-US" sz="8499">
                <a:solidFill>
                  <a:srgbClr val="161B1C"/>
                </a:solidFill>
                <a:latin typeface="Sego"/>
                <a:ea typeface="Sego"/>
                <a:cs typeface="Sego"/>
                <a:sym typeface="Sego"/>
              </a:rPr>
              <a:t>Categorical Insights</a:t>
            </a:r>
          </a:p>
        </p:txBody>
      </p:sp>
      <p:sp>
        <p:nvSpPr>
          <p:cNvPr name="TextBox 11" id="11"/>
          <p:cNvSpPr txBox="true"/>
          <p:nvPr/>
        </p:nvSpPr>
        <p:spPr>
          <a:xfrm rot="0">
            <a:off x="1355073" y="2742910"/>
            <a:ext cx="15397922" cy="6108703"/>
          </a:xfrm>
          <a:prstGeom prst="rect">
            <a:avLst/>
          </a:prstGeom>
        </p:spPr>
        <p:txBody>
          <a:bodyPr anchor="t" rtlCol="false" tIns="0" lIns="0" bIns="0" rIns="0">
            <a:spAutoFit/>
          </a:bodyPr>
          <a:lstStyle/>
          <a:p>
            <a:pPr algn="l" marL="539749" indent="-269875" lvl="1">
              <a:lnSpc>
                <a:spcPts val="3749"/>
              </a:lnSpc>
              <a:buFont typeface="Arial"/>
              <a:buChar char="•"/>
            </a:pPr>
            <a:r>
              <a:rPr lang="en-US" sz="2499">
                <a:solidFill>
                  <a:srgbClr val="161B1C"/>
                </a:solidFill>
                <a:latin typeface="Open Sauce"/>
                <a:ea typeface="Open Sauce"/>
                <a:cs typeface="Open Sauce"/>
                <a:sym typeface="Open Sauce"/>
              </a:rPr>
              <a:t>IT Services &amp; Consulting is the leading industry, followed by Pharma, Banking, Insurance, and other finance-related sectors, indicating strong dominance of service-based industries.</a:t>
            </a:r>
          </a:p>
          <a:p>
            <a:pPr algn="l">
              <a:lnSpc>
                <a:spcPts val="750"/>
              </a:lnSpc>
            </a:pPr>
          </a:p>
          <a:p>
            <a:pPr algn="l" marL="539749" indent="-269875" lvl="1">
              <a:lnSpc>
                <a:spcPts val="3749"/>
              </a:lnSpc>
              <a:buFont typeface="Arial"/>
              <a:buChar char="•"/>
            </a:pPr>
            <a:r>
              <a:rPr lang="en-US" sz="2499">
                <a:solidFill>
                  <a:srgbClr val="161B1C"/>
                </a:solidFill>
                <a:latin typeface="Open Sauce"/>
                <a:ea typeface="Open Sauce"/>
                <a:cs typeface="Open Sauce"/>
                <a:sym typeface="Open Sauce"/>
              </a:rPr>
              <a:t>Bangalore and Mumbai emerge as the most common primary office locations, reinforcing their position as India’s major corporate and employment hubs.</a:t>
            </a:r>
          </a:p>
          <a:p>
            <a:pPr algn="l">
              <a:lnSpc>
                <a:spcPts val="750"/>
              </a:lnSpc>
            </a:pPr>
          </a:p>
          <a:p>
            <a:pPr algn="l" marL="539749" indent="-269875" lvl="1">
              <a:lnSpc>
                <a:spcPts val="3749"/>
              </a:lnSpc>
              <a:buFont typeface="Arial"/>
              <a:buChar char="•"/>
            </a:pPr>
            <a:r>
              <a:rPr lang="en-US" sz="2499">
                <a:solidFill>
                  <a:srgbClr val="161B1C"/>
                </a:solidFill>
                <a:latin typeface="Open Sauce"/>
                <a:ea typeface="Open Sauce"/>
                <a:cs typeface="Open Sauce"/>
                <a:sym typeface="Open Sauce"/>
              </a:rPr>
              <a:t>Job security is largely positive, with the majority of companies falling under high or medium categories, reflecting overall employment stability.</a:t>
            </a:r>
          </a:p>
          <a:p>
            <a:pPr algn="l">
              <a:lnSpc>
                <a:spcPts val="750"/>
              </a:lnSpc>
            </a:pPr>
          </a:p>
          <a:p>
            <a:pPr algn="l" marL="539749" indent="-269875" lvl="1">
              <a:lnSpc>
                <a:spcPts val="3749"/>
              </a:lnSpc>
              <a:buFont typeface="Arial"/>
              <a:buChar char="•"/>
            </a:pPr>
            <a:r>
              <a:rPr lang="en-US" sz="2499">
                <a:solidFill>
                  <a:srgbClr val="161B1C"/>
                </a:solidFill>
                <a:latin typeface="Open Sauce"/>
                <a:ea typeface="Open Sauce"/>
                <a:cs typeface="Open Sauce"/>
                <a:sym typeface="Open Sauce"/>
              </a:rPr>
              <a:t>Work-life balance is mostly rated as medium, suggesting that while conditions are manageable, there is significant scope for improvement in flexibility and employee well-being.</a:t>
            </a:r>
          </a:p>
          <a:p>
            <a:pPr algn="l">
              <a:lnSpc>
                <a:spcPts val="750"/>
              </a:lnSpc>
            </a:pPr>
          </a:p>
          <a:p>
            <a:pPr algn="l" marL="539749" indent="-269875" lvl="1">
              <a:lnSpc>
                <a:spcPts val="3749"/>
              </a:lnSpc>
              <a:buFont typeface="Arial"/>
              <a:buChar char="•"/>
            </a:pPr>
            <a:r>
              <a:rPr lang="en-US" sz="2499">
                <a:solidFill>
                  <a:srgbClr val="161B1C"/>
                </a:solidFill>
                <a:latin typeface="Open Sauce"/>
                <a:ea typeface="Open Sauce"/>
                <a:cs typeface="Open Sauce"/>
                <a:sym typeface="Open Sauce"/>
              </a:rPr>
              <a:t>Work satisfaction is predominantly medium, indicating that most employees are coping with their roles but fewer experience high levels of engagement or fulfillment.</a:t>
            </a:r>
          </a:p>
          <a:p>
            <a:pPr algn="l">
              <a:lnSpc>
                <a:spcPts val="750"/>
              </a:lnSpc>
            </a:pPr>
          </a:p>
          <a:p>
            <a:pPr algn="l" marL="539749" indent="-269875" lvl="1">
              <a:lnSpc>
                <a:spcPts val="3749"/>
              </a:lnSpc>
              <a:buFont typeface="Arial"/>
              <a:buChar char="•"/>
            </a:pPr>
            <a:r>
              <a:rPr lang="en-US" sz="2499">
                <a:solidFill>
                  <a:srgbClr val="161B1C"/>
                </a:solidFill>
                <a:latin typeface="Open Sauce"/>
                <a:ea typeface="Open Sauce"/>
                <a:cs typeface="Open Sauce"/>
                <a:sym typeface="Open Sauce"/>
              </a:rPr>
              <a:t>Promotions are largely rated low, showing limited growth opportunities in most companies, with high promotion prospects being rare.</a:t>
            </a:r>
          </a:p>
        </p:txBody>
      </p:sp>
      <p:sp>
        <p:nvSpPr>
          <p:cNvPr name="Freeform 12" id="12"/>
          <p:cNvSpPr/>
          <p:nvPr/>
        </p:nvSpPr>
        <p:spPr>
          <a:xfrm flipH="false" flipV="false" rot="0">
            <a:off x="13786235" y="9229830"/>
            <a:ext cx="4490856" cy="1057170"/>
          </a:xfrm>
          <a:custGeom>
            <a:avLst/>
            <a:gdLst/>
            <a:ahLst/>
            <a:cxnLst/>
            <a:rect r="r" b="b" t="t" l="l"/>
            <a:pathLst>
              <a:path h="1057170" w="4490856">
                <a:moveTo>
                  <a:pt x="0" y="0"/>
                </a:moveTo>
                <a:lnTo>
                  <a:pt x="4490857" y="0"/>
                </a:lnTo>
                <a:lnTo>
                  <a:pt x="4490857" y="1057170"/>
                </a:lnTo>
                <a:lnTo>
                  <a:pt x="0" y="1057170"/>
                </a:lnTo>
                <a:lnTo>
                  <a:pt x="0" y="0"/>
                </a:lnTo>
                <a:close/>
              </a:path>
            </a:pathLst>
          </a:custGeom>
          <a:blipFill>
            <a:blip r:embed="rId5"/>
            <a:stretch>
              <a:fillRect l="0" t="0" r="0" b="0"/>
            </a:stretch>
          </a:blipFill>
        </p:spPr>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6250" t="0" r="-6250" b="0"/>
            </a:stretch>
          </a:blipFill>
        </p:spPr>
      </p:sp>
      <p:sp>
        <p:nvSpPr>
          <p:cNvPr name="Freeform 3" id="3"/>
          <p:cNvSpPr/>
          <p:nvPr/>
        </p:nvSpPr>
        <p:spPr>
          <a:xfrm flipH="true" flipV="false" rot="5400000">
            <a:off x="-3306107" y="5694113"/>
            <a:ext cx="7603204" cy="1891297"/>
          </a:xfrm>
          <a:custGeom>
            <a:avLst/>
            <a:gdLst/>
            <a:ahLst/>
            <a:cxnLst/>
            <a:rect r="r" b="b" t="t" l="l"/>
            <a:pathLst>
              <a:path h="1891297" w="7603204">
                <a:moveTo>
                  <a:pt x="7603204" y="0"/>
                </a:moveTo>
                <a:lnTo>
                  <a:pt x="0" y="0"/>
                </a:lnTo>
                <a:lnTo>
                  <a:pt x="0" y="1891297"/>
                </a:lnTo>
                <a:lnTo>
                  <a:pt x="7603204" y="1891297"/>
                </a:lnTo>
                <a:lnTo>
                  <a:pt x="7603204" y="0"/>
                </a:lnTo>
                <a:close/>
              </a:path>
            </a:pathLst>
          </a:custGeom>
          <a:blipFill>
            <a:blip r:embed="rId3"/>
            <a:stretch>
              <a:fillRect l="0" t="0" r="0" b="0"/>
            </a:stretch>
          </a:blipFill>
        </p:spPr>
      </p:sp>
      <p:sp>
        <p:nvSpPr>
          <p:cNvPr name="Freeform 4" id="4"/>
          <p:cNvSpPr/>
          <p:nvPr/>
        </p:nvSpPr>
        <p:spPr>
          <a:xfrm flipH="false" flipV="false" rot="0">
            <a:off x="-450153" y="-434233"/>
            <a:ext cx="4262923" cy="5120628"/>
          </a:xfrm>
          <a:custGeom>
            <a:avLst/>
            <a:gdLst/>
            <a:ahLst/>
            <a:cxnLst/>
            <a:rect r="r" b="b" t="t" l="l"/>
            <a:pathLst>
              <a:path h="5120628" w="4262923">
                <a:moveTo>
                  <a:pt x="0" y="0"/>
                </a:moveTo>
                <a:lnTo>
                  <a:pt x="4262923" y="0"/>
                </a:lnTo>
                <a:lnTo>
                  <a:pt x="4262923" y="5120627"/>
                </a:lnTo>
                <a:lnTo>
                  <a:pt x="0" y="5120627"/>
                </a:lnTo>
                <a:lnTo>
                  <a:pt x="0" y="0"/>
                </a:lnTo>
                <a:close/>
              </a:path>
            </a:pathLst>
          </a:custGeom>
          <a:blipFill>
            <a:blip r:embed="rId4"/>
            <a:stretch>
              <a:fillRect l="0" t="0" r="0" b="0"/>
            </a:stretch>
          </a:blipFill>
        </p:spPr>
      </p:sp>
      <p:sp>
        <p:nvSpPr>
          <p:cNvPr name="Freeform 5" id="5"/>
          <p:cNvSpPr/>
          <p:nvPr/>
        </p:nvSpPr>
        <p:spPr>
          <a:xfrm flipH="false" flipV="true" rot="5400000">
            <a:off x="13994907" y="2627353"/>
            <a:ext cx="7603204" cy="1891297"/>
          </a:xfrm>
          <a:custGeom>
            <a:avLst/>
            <a:gdLst/>
            <a:ahLst/>
            <a:cxnLst/>
            <a:rect r="r" b="b" t="t" l="l"/>
            <a:pathLst>
              <a:path h="1891297" w="7603204">
                <a:moveTo>
                  <a:pt x="0" y="1891297"/>
                </a:moveTo>
                <a:lnTo>
                  <a:pt x="7603203" y="1891297"/>
                </a:lnTo>
                <a:lnTo>
                  <a:pt x="7603203" y="0"/>
                </a:lnTo>
                <a:lnTo>
                  <a:pt x="0" y="0"/>
                </a:lnTo>
                <a:lnTo>
                  <a:pt x="0" y="1891297"/>
                </a:lnTo>
                <a:close/>
              </a:path>
            </a:pathLst>
          </a:custGeom>
          <a:blipFill>
            <a:blip r:embed="rId3"/>
            <a:stretch>
              <a:fillRect l="0" t="0" r="0" b="0"/>
            </a:stretch>
          </a:blipFill>
        </p:spPr>
      </p:sp>
      <p:sp>
        <p:nvSpPr>
          <p:cNvPr name="Freeform 6" id="6"/>
          <p:cNvSpPr/>
          <p:nvPr/>
        </p:nvSpPr>
        <p:spPr>
          <a:xfrm flipH="true" flipV="true" rot="0">
            <a:off x="14324509" y="5585433"/>
            <a:ext cx="4262923" cy="5120628"/>
          </a:xfrm>
          <a:custGeom>
            <a:avLst/>
            <a:gdLst/>
            <a:ahLst/>
            <a:cxnLst/>
            <a:rect r="r" b="b" t="t" l="l"/>
            <a:pathLst>
              <a:path h="5120628" w="4262923">
                <a:moveTo>
                  <a:pt x="4262923" y="5120628"/>
                </a:moveTo>
                <a:lnTo>
                  <a:pt x="0" y="5120628"/>
                </a:lnTo>
                <a:lnTo>
                  <a:pt x="0" y="0"/>
                </a:lnTo>
                <a:lnTo>
                  <a:pt x="4262923" y="0"/>
                </a:lnTo>
                <a:lnTo>
                  <a:pt x="4262923" y="5120628"/>
                </a:lnTo>
                <a:close/>
              </a:path>
            </a:pathLst>
          </a:custGeom>
          <a:blipFill>
            <a:blip r:embed="rId4"/>
            <a:stretch>
              <a:fillRect l="0" t="0" r="0" b="0"/>
            </a:stretch>
          </a:blipFill>
        </p:spPr>
      </p:sp>
      <p:grpSp>
        <p:nvGrpSpPr>
          <p:cNvPr name="Group 7" id="7"/>
          <p:cNvGrpSpPr/>
          <p:nvPr/>
        </p:nvGrpSpPr>
        <p:grpSpPr>
          <a:xfrm rot="0">
            <a:off x="1028700" y="1028700"/>
            <a:ext cx="16230600" cy="8229600"/>
            <a:chOff x="0" y="0"/>
            <a:chExt cx="4274726" cy="2167467"/>
          </a:xfrm>
        </p:grpSpPr>
        <p:sp>
          <p:nvSpPr>
            <p:cNvPr name="Freeform 8" id="8"/>
            <p:cNvSpPr/>
            <p:nvPr/>
          </p:nvSpPr>
          <p:spPr>
            <a:xfrm flipH="false" flipV="false" rot="0">
              <a:off x="0" y="0"/>
              <a:ext cx="4274726" cy="2167467"/>
            </a:xfrm>
            <a:custGeom>
              <a:avLst/>
              <a:gdLst/>
              <a:ahLst/>
              <a:cxnLst/>
              <a:rect r="r" b="b" t="t" l="l"/>
              <a:pathLst>
                <a:path h="2167467" w="4274726">
                  <a:moveTo>
                    <a:pt x="0" y="0"/>
                  </a:moveTo>
                  <a:lnTo>
                    <a:pt x="4274726" y="0"/>
                  </a:lnTo>
                  <a:lnTo>
                    <a:pt x="4274726" y="2167467"/>
                  </a:lnTo>
                  <a:lnTo>
                    <a:pt x="0" y="2167467"/>
                  </a:lnTo>
                  <a:close/>
                </a:path>
              </a:pathLst>
            </a:custGeom>
            <a:solidFill>
              <a:srgbClr val="F2F4F2"/>
            </a:solidFill>
            <a:ln w="19050" cap="sq">
              <a:solidFill>
                <a:srgbClr val="6D869A"/>
              </a:solidFill>
              <a:prstDash val="solid"/>
              <a:miter/>
            </a:ln>
          </p:spPr>
        </p:sp>
        <p:sp>
          <p:nvSpPr>
            <p:cNvPr name="TextBox 9" id="9"/>
            <p:cNvSpPr txBox="true"/>
            <p:nvPr/>
          </p:nvSpPr>
          <p:spPr>
            <a:xfrm>
              <a:off x="0" y="-38100"/>
              <a:ext cx="4274726" cy="2205567"/>
            </a:xfrm>
            <a:prstGeom prst="rect">
              <a:avLst/>
            </a:prstGeom>
          </p:spPr>
          <p:txBody>
            <a:bodyPr anchor="ctr" rtlCol="false" tIns="50800" lIns="50800" bIns="50800" rIns="50800"/>
            <a:lstStyle/>
            <a:p>
              <a:pPr algn="ctr">
                <a:lnSpc>
                  <a:spcPts val="2659"/>
                </a:lnSpc>
                <a:spcBef>
                  <a:spcPct val="0"/>
                </a:spcBef>
              </a:pPr>
            </a:p>
          </p:txBody>
        </p:sp>
      </p:grpSp>
      <p:sp>
        <p:nvSpPr>
          <p:cNvPr name="Freeform 10" id="10"/>
          <p:cNvSpPr/>
          <p:nvPr/>
        </p:nvSpPr>
        <p:spPr>
          <a:xfrm flipH="false" flipV="false" rot="0">
            <a:off x="3461197" y="2722981"/>
            <a:ext cx="11365606" cy="6421567"/>
          </a:xfrm>
          <a:custGeom>
            <a:avLst/>
            <a:gdLst/>
            <a:ahLst/>
            <a:cxnLst/>
            <a:rect r="r" b="b" t="t" l="l"/>
            <a:pathLst>
              <a:path h="6421567" w="11365606">
                <a:moveTo>
                  <a:pt x="0" y="0"/>
                </a:moveTo>
                <a:lnTo>
                  <a:pt x="11365606" y="0"/>
                </a:lnTo>
                <a:lnTo>
                  <a:pt x="11365606" y="6421567"/>
                </a:lnTo>
                <a:lnTo>
                  <a:pt x="0" y="6421567"/>
                </a:lnTo>
                <a:lnTo>
                  <a:pt x="0" y="0"/>
                </a:lnTo>
                <a:close/>
              </a:path>
            </a:pathLst>
          </a:custGeom>
          <a:blipFill>
            <a:blip r:embed="rId5"/>
            <a:stretch>
              <a:fillRect l="0" t="0" r="0" b="0"/>
            </a:stretch>
          </a:blipFill>
        </p:spPr>
      </p:sp>
      <p:sp>
        <p:nvSpPr>
          <p:cNvPr name="TextBox 11" id="11"/>
          <p:cNvSpPr txBox="true"/>
          <p:nvPr/>
        </p:nvSpPr>
        <p:spPr>
          <a:xfrm rot="0">
            <a:off x="1219108" y="1272005"/>
            <a:ext cx="15631752" cy="1450976"/>
          </a:xfrm>
          <a:prstGeom prst="rect">
            <a:avLst/>
          </a:prstGeom>
        </p:spPr>
        <p:txBody>
          <a:bodyPr anchor="t" rtlCol="false" tIns="0" lIns="0" bIns="0" rIns="0">
            <a:spAutoFit/>
          </a:bodyPr>
          <a:lstStyle/>
          <a:p>
            <a:pPr algn="ctr">
              <a:lnSpc>
                <a:spcPts val="11899"/>
              </a:lnSpc>
            </a:pPr>
            <a:r>
              <a:rPr lang="en-US" sz="8499">
                <a:solidFill>
                  <a:srgbClr val="161B1C"/>
                </a:solidFill>
                <a:latin typeface="Sego"/>
                <a:ea typeface="Sego"/>
                <a:cs typeface="Sego"/>
                <a:sym typeface="Sego"/>
              </a:rPr>
              <a:t>Univariate Analysis (Numerical)</a:t>
            </a:r>
          </a:p>
        </p:txBody>
      </p:sp>
      <p:sp>
        <p:nvSpPr>
          <p:cNvPr name="Freeform 12" id="12"/>
          <p:cNvSpPr/>
          <p:nvPr/>
        </p:nvSpPr>
        <p:spPr>
          <a:xfrm flipH="false" flipV="false" rot="0">
            <a:off x="13786235" y="9229830"/>
            <a:ext cx="4490856" cy="1057170"/>
          </a:xfrm>
          <a:custGeom>
            <a:avLst/>
            <a:gdLst/>
            <a:ahLst/>
            <a:cxnLst/>
            <a:rect r="r" b="b" t="t" l="l"/>
            <a:pathLst>
              <a:path h="1057170" w="4490856">
                <a:moveTo>
                  <a:pt x="0" y="0"/>
                </a:moveTo>
                <a:lnTo>
                  <a:pt x="4490857" y="0"/>
                </a:lnTo>
                <a:lnTo>
                  <a:pt x="4490857" y="1057170"/>
                </a:lnTo>
                <a:lnTo>
                  <a:pt x="0" y="1057170"/>
                </a:lnTo>
                <a:lnTo>
                  <a:pt x="0" y="0"/>
                </a:lnTo>
                <a:close/>
              </a:path>
            </a:pathLst>
          </a:custGeom>
          <a:blipFill>
            <a:blip r:embed="rId6"/>
            <a:stretch>
              <a:fillRect l="0" t="0" r="0" b="0"/>
            </a:stretch>
          </a:blipFill>
        </p:spPr>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6250" t="0" r="-6250" b="0"/>
            </a:stretch>
          </a:blipFill>
        </p:spPr>
      </p:sp>
      <p:sp>
        <p:nvSpPr>
          <p:cNvPr name="Freeform 3" id="3"/>
          <p:cNvSpPr/>
          <p:nvPr/>
        </p:nvSpPr>
        <p:spPr>
          <a:xfrm flipH="true" flipV="false" rot="5400000">
            <a:off x="-3306107" y="5694113"/>
            <a:ext cx="7603204" cy="1891297"/>
          </a:xfrm>
          <a:custGeom>
            <a:avLst/>
            <a:gdLst/>
            <a:ahLst/>
            <a:cxnLst/>
            <a:rect r="r" b="b" t="t" l="l"/>
            <a:pathLst>
              <a:path h="1891297" w="7603204">
                <a:moveTo>
                  <a:pt x="7603204" y="0"/>
                </a:moveTo>
                <a:lnTo>
                  <a:pt x="0" y="0"/>
                </a:lnTo>
                <a:lnTo>
                  <a:pt x="0" y="1891297"/>
                </a:lnTo>
                <a:lnTo>
                  <a:pt x="7603204" y="1891297"/>
                </a:lnTo>
                <a:lnTo>
                  <a:pt x="7603204" y="0"/>
                </a:lnTo>
                <a:close/>
              </a:path>
            </a:pathLst>
          </a:custGeom>
          <a:blipFill>
            <a:blip r:embed="rId3"/>
            <a:stretch>
              <a:fillRect l="0" t="0" r="0" b="0"/>
            </a:stretch>
          </a:blipFill>
        </p:spPr>
      </p:sp>
      <p:sp>
        <p:nvSpPr>
          <p:cNvPr name="Freeform 4" id="4"/>
          <p:cNvSpPr/>
          <p:nvPr/>
        </p:nvSpPr>
        <p:spPr>
          <a:xfrm flipH="false" flipV="false" rot="0">
            <a:off x="-450153" y="-434233"/>
            <a:ext cx="4262923" cy="5120628"/>
          </a:xfrm>
          <a:custGeom>
            <a:avLst/>
            <a:gdLst/>
            <a:ahLst/>
            <a:cxnLst/>
            <a:rect r="r" b="b" t="t" l="l"/>
            <a:pathLst>
              <a:path h="5120628" w="4262923">
                <a:moveTo>
                  <a:pt x="0" y="0"/>
                </a:moveTo>
                <a:lnTo>
                  <a:pt x="4262923" y="0"/>
                </a:lnTo>
                <a:lnTo>
                  <a:pt x="4262923" y="5120627"/>
                </a:lnTo>
                <a:lnTo>
                  <a:pt x="0" y="5120627"/>
                </a:lnTo>
                <a:lnTo>
                  <a:pt x="0" y="0"/>
                </a:lnTo>
                <a:close/>
              </a:path>
            </a:pathLst>
          </a:custGeom>
          <a:blipFill>
            <a:blip r:embed="rId4"/>
            <a:stretch>
              <a:fillRect l="0" t="0" r="0" b="0"/>
            </a:stretch>
          </a:blipFill>
        </p:spPr>
      </p:sp>
      <p:sp>
        <p:nvSpPr>
          <p:cNvPr name="Freeform 5" id="5"/>
          <p:cNvSpPr/>
          <p:nvPr/>
        </p:nvSpPr>
        <p:spPr>
          <a:xfrm flipH="false" flipV="true" rot="5400000">
            <a:off x="13994907" y="2627353"/>
            <a:ext cx="7603204" cy="1891297"/>
          </a:xfrm>
          <a:custGeom>
            <a:avLst/>
            <a:gdLst/>
            <a:ahLst/>
            <a:cxnLst/>
            <a:rect r="r" b="b" t="t" l="l"/>
            <a:pathLst>
              <a:path h="1891297" w="7603204">
                <a:moveTo>
                  <a:pt x="0" y="1891297"/>
                </a:moveTo>
                <a:lnTo>
                  <a:pt x="7603203" y="1891297"/>
                </a:lnTo>
                <a:lnTo>
                  <a:pt x="7603203" y="0"/>
                </a:lnTo>
                <a:lnTo>
                  <a:pt x="0" y="0"/>
                </a:lnTo>
                <a:lnTo>
                  <a:pt x="0" y="1891297"/>
                </a:lnTo>
                <a:close/>
              </a:path>
            </a:pathLst>
          </a:custGeom>
          <a:blipFill>
            <a:blip r:embed="rId3"/>
            <a:stretch>
              <a:fillRect l="0" t="0" r="0" b="0"/>
            </a:stretch>
          </a:blipFill>
        </p:spPr>
      </p:sp>
      <p:sp>
        <p:nvSpPr>
          <p:cNvPr name="Freeform 6" id="6"/>
          <p:cNvSpPr/>
          <p:nvPr/>
        </p:nvSpPr>
        <p:spPr>
          <a:xfrm flipH="true" flipV="true" rot="0">
            <a:off x="14324509" y="5585433"/>
            <a:ext cx="4262923" cy="5120628"/>
          </a:xfrm>
          <a:custGeom>
            <a:avLst/>
            <a:gdLst/>
            <a:ahLst/>
            <a:cxnLst/>
            <a:rect r="r" b="b" t="t" l="l"/>
            <a:pathLst>
              <a:path h="5120628" w="4262923">
                <a:moveTo>
                  <a:pt x="4262923" y="5120628"/>
                </a:moveTo>
                <a:lnTo>
                  <a:pt x="0" y="5120628"/>
                </a:lnTo>
                <a:lnTo>
                  <a:pt x="0" y="0"/>
                </a:lnTo>
                <a:lnTo>
                  <a:pt x="4262923" y="0"/>
                </a:lnTo>
                <a:lnTo>
                  <a:pt x="4262923" y="5120628"/>
                </a:lnTo>
                <a:close/>
              </a:path>
            </a:pathLst>
          </a:custGeom>
          <a:blipFill>
            <a:blip r:embed="rId4"/>
            <a:stretch>
              <a:fillRect l="0" t="0" r="0" b="0"/>
            </a:stretch>
          </a:blipFill>
        </p:spPr>
      </p:sp>
      <p:grpSp>
        <p:nvGrpSpPr>
          <p:cNvPr name="Group 7" id="7"/>
          <p:cNvGrpSpPr/>
          <p:nvPr/>
        </p:nvGrpSpPr>
        <p:grpSpPr>
          <a:xfrm rot="0">
            <a:off x="1028700" y="1028700"/>
            <a:ext cx="16230600" cy="8229600"/>
            <a:chOff x="0" y="0"/>
            <a:chExt cx="4274726" cy="2167467"/>
          </a:xfrm>
        </p:grpSpPr>
        <p:sp>
          <p:nvSpPr>
            <p:cNvPr name="Freeform 8" id="8"/>
            <p:cNvSpPr/>
            <p:nvPr/>
          </p:nvSpPr>
          <p:spPr>
            <a:xfrm flipH="false" flipV="false" rot="0">
              <a:off x="0" y="0"/>
              <a:ext cx="4274726" cy="2167467"/>
            </a:xfrm>
            <a:custGeom>
              <a:avLst/>
              <a:gdLst/>
              <a:ahLst/>
              <a:cxnLst/>
              <a:rect r="r" b="b" t="t" l="l"/>
              <a:pathLst>
                <a:path h="2167467" w="4274726">
                  <a:moveTo>
                    <a:pt x="0" y="0"/>
                  </a:moveTo>
                  <a:lnTo>
                    <a:pt x="4274726" y="0"/>
                  </a:lnTo>
                  <a:lnTo>
                    <a:pt x="4274726" y="2167467"/>
                  </a:lnTo>
                  <a:lnTo>
                    <a:pt x="0" y="2167467"/>
                  </a:lnTo>
                  <a:close/>
                </a:path>
              </a:pathLst>
            </a:custGeom>
            <a:solidFill>
              <a:srgbClr val="F2F4F2"/>
            </a:solidFill>
            <a:ln w="19050" cap="sq">
              <a:solidFill>
                <a:srgbClr val="6D869A"/>
              </a:solidFill>
              <a:prstDash val="solid"/>
              <a:miter/>
            </a:ln>
          </p:spPr>
        </p:sp>
        <p:sp>
          <p:nvSpPr>
            <p:cNvPr name="TextBox 9" id="9"/>
            <p:cNvSpPr txBox="true"/>
            <p:nvPr/>
          </p:nvSpPr>
          <p:spPr>
            <a:xfrm>
              <a:off x="0" y="-38100"/>
              <a:ext cx="4274726" cy="2205567"/>
            </a:xfrm>
            <a:prstGeom prst="rect">
              <a:avLst/>
            </a:prstGeom>
          </p:spPr>
          <p:txBody>
            <a:bodyPr anchor="ctr" rtlCol="false" tIns="50800" lIns="50800" bIns="50800" rIns="50800"/>
            <a:lstStyle/>
            <a:p>
              <a:pPr algn="ctr">
                <a:lnSpc>
                  <a:spcPts val="2659"/>
                </a:lnSpc>
                <a:spcBef>
                  <a:spcPct val="0"/>
                </a:spcBef>
              </a:pPr>
            </a:p>
          </p:txBody>
        </p:sp>
      </p:grpSp>
      <p:sp>
        <p:nvSpPr>
          <p:cNvPr name="TextBox 10" id="10"/>
          <p:cNvSpPr txBox="true"/>
          <p:nvPr/>
        </p:nvSpPr>
        <p:spPr>
          <a:xfrm rot="0">
            <a:off x="1219108" y="1272005"/>
            <a:ext cx="15631752" cy="1450976"/>
          </a:xfrm>
          <a:prstGeom prst="rect">
            <a:avLst/>
          </a:prstGeom>
        </p:spPr>
        <p:txBody>
          <a:bodyPr anchor="t" rtlCol="false" tIns="0" lIns="0" bIns="0" rIns="0">
            <a:spAutoFit/>
          </a:bodyPr>
          <a:lstStyle/>
          <a:p>
            <a:pPr algn="ctr">
              <a:lnSpc>
                <a:spcPts val="11899"/>
              </a:lnSpc>
            </a:pPr>
            <a:r>
              <a:rPr lang="en-US" sz="8499">
                <a:solidFill>
                  <a:srgbClr val="161B1C"/>
                </a:solidFill>
                <a:latin typeface="Sego"/>
                <a:ea typeface="Sego"/>
                <a:cs typeface="Sego"/>
                <a:sym typeface="Sego"/>
              </a:rPr>
              <a:t>Numerical Insights</a:t>
            </a:r>
          </a:p>
        </p:txBody>
      </p:sp>
      <p:sp>
        <p:nvSpPr>
          <p:cNvPr name="TextBox 11" id="11"/>
          <p:cNvSpPr txBox="true"/>
          <p:nvPr/>
        </p:nvSpPr>
        <p:spPr>
          <a:xfrm rot="0">
            <a:off x="1441144" y="2771485"/>
            <a:ext cx="15409716" cy="5796915"/>
          </a:xfrm>
          <a:prstGeom prst="rect">
            <a:avLst/>
          </a:prstGeom>
        </p:spPr>
        <p:txBody>
          <a:bodyPr anchor="t" rtlCol="false" tIns="0" lIns="0" bIns="0" rIns="0">
            <a:spAutoFit/>
          </a:bodyPr>
          <a:lstStyle/>
          <a:p>
            <a:pPr algn="l" marL="561339" indent="-280669" lvl="1">
              <a:lnSpc>
                <a:spcPts val="3899"/>
              </a:lnSpc>
              <a:buFont typeface="Arial"/>
              <a:buChar char="•"/>
            </a:pPr>
            <a:r>
              <a:rPr lang="en-US" sz="2599">
                <a:solidFill>
                  <a:srgbClr val="161B1C"/>
                </a:solidFill>
                <a:latin typeface="Open Sauce"/>
                <a:ea typeface="Open Sauce"/>
                <a:cs typeface="Open Sauce"/>
                <a:sym typeface="Open Sauce"/>
              </a:rPr>
              <a:t>Operating locations are right-skewed, with most companies operating in fewer than 200 locations.</a:t>
            </a:r>
          </a:p>
          <a:p>
            <a:pPr algn="l" marL="561339" indent="-280669" lvl="1">
              <a:lnSpc>
                <a:spcPts val="3899"/>
              </a:lnSpc>
              <a:buFont typeface="Arial"/>
              <a:buChar char="•"/>
            </a:pPr>
            <a:r>
              <a:rPr lang="en-US" sz="2599">
                <a:solidFill>
                  <a:srgbClr val="161B1C"/>
                </a:solidFill>
                <a:latin typeface="Open Sauce"/>
                <a:ea typeface="Open Sauce"/>
                <a:cs typeface="Open Sauce"/>
                <a:sym typeface="Open Sauce"/>
              </a:rPr>
              <a:t>Only a small number of companies have a large geographic presence exceeding 1,500 locations.</a:t>
            </a:r>
          </a:p>
          <a:p>
            <a:pPr algn="l" marL="561339" indent="-280669" lvl="1">
              <a:lnSpc>
                <a:spcPts val="3899"/>
              </a:lnSpc>
              <a:buFont typeface="Arial"/>
              <a:buChar char="•"/>
            </a:pPr>
            <a:r>
              <a:rPr lang="en-US" sz="2599">
                <a:solidFill>
                  <a:srgbClr val="161B1C"/>
                </a:solidFill>
                <a:latin typeface="Open Sauce"/>
                <a:ea typeface="Open Sauce"/>
                <a:cs typeface="Open Sauce"/>
                <a:sym typeface="Open Sauce"/>
              </a:rPr>
              <a:t>Job openings are heavily right-skewed, where most companies have fewer than 100 openings.</a:t>
            </a:r>
          </a:p>
          <a:p>
            <a:pPr algn="l" marL="561339" indent="-280669" lvl="1">
              <a:lnSpc>
                <a:spcPts val="3899"/>
              </a:lnSpc>
              <a:buFont typeface="Arial"/>
              <a:buChar char="•"/>
            </a:pPr>
            <a:r>
              <a:rPr lang="en-US" sz="2599">
                <a:solidFill>
                  <a:srgbClr val="161B1C"/>
                </a:solidFill>
                <a:latin typeface="Open Sauce"/>
                <a:ea typeface="Open Sauce"/>
                <a:cs typeface="Open Sauce"/>
                <a:sym typeface="Open Sauce"/>
              </a:rPr>
              <a:t>A few companies dominate hiring, with openings reaching over 40,000.</a:t>
            </a:r>
          </a:p>
          <a:p>
            <a:pPr algn="l" marL="561339" indent="-280669" lvl="1">
              <a:lnSpc>
                <a:spcPts val="3899"/>
              </a:lnSpc>
              <a:buFont typeface="Arial"/>
              <a:buChar char="•"/>
            </a:pPr>
            <a:r>
              <a:rPr lang="en-US" sz="2599">
                <a:solidFill>
                  <a:srgbClr val="161B1C"/>
                </a:solidFill>
                <a:latin typeface="Open Sauce"/>
                <a:ea typeface="Open Sauce"/>
                <a:cs typeface="Open Sauce"/>
                <a:sym typeface="Open Sauce"/>
              </a:rPr>
              <a:t>Total reviews are concentrated among a small set of companies.</a:t>
            </a:r>
          </a:p>
          <a:p>
            <a:pPr algn="l" marL="561339" indent="-280669" lvl="1">
              <a:lnSpc>
                <a:spcPts val="3899"/>
              </a:lnSpc>
              <a:buFont typeface="Arial"/>
              <a:buChar char="•"/>
            </a:pPr>
            <a:r>
              <a:rPr lang="en-US" sz="2599">
                <a:solidFill>
                  <a:srgbClr val="161B1C"/>
                </a:solidFill>
                <a:latin typeface="Open Sauce"/>
                <a:ea typeface="Open Sauce"/>
                <a:cs typeface="Open Sauce"/>
                <a:sym typeface="Open Sauce"/>
              </a:rPr>
              <a:t>Most organizations receive relatively low review counts compared to a few highly visible firms.</a:t>
            </a:r>
          </a:p>
          <a:p>
            <a:pPr algn="l" marL="561339" indent="-280669" lvl="1">
              <a:lnSpc>
                <a:spcPts val="3899"/>
              </a:lnSpc>
              <a:buFont typeface="Arial"/>
              <a:buChar char="•"/>
            </a:pPr>
            <a:r>
              <a:rPr lang="en-US" sz="2599">
                <a:solidFill>
                  <a:srgbClr val="161B1C"/>
                </a:solidFill>
                <a:latin typeface="Open Sauce"/>
                <a:ea typeface="Open Sauce"/>
                <a:cs typeface="Open Sauce"/>
                <a:sym typeface="Open Sauce"/>
              </a:rPr>
              <a:t>Overall employee ratings are stable and normally distributed.</a:t>
            </a:r>
          </a:p>
          <a:p>
            <a:pPr algn="l" marL="561339" indent="-280669" lvl="1">
              <a:lnSpc>
                <a:spcPts val="3899"/>
              </a:lnSpc>
              <a:buFont typeface="Arial"/>
              <a:buChar char="•"/>
            </a:pPr>
            <a:r>
              <a:rPr lang="en-US" sz="2599">
                <a:solidFill>
                  <a:srgbClr val="161B1C"/>
                </a:solidFill>
                <a:latin typeface="Open Sauce"/>
                <a:ea typeface="Open Sauce"/>
                <a:cs typeface="Open Sauce"/>
                <a:sym typeface="Open Sauce"/>
              </a:rPr>
              <a:t>Ratings mostly fall between 3.0 and 4.5, indicating moderate to high satisfaction.</a:t>
            </a:r>
          </a:p>
        </p:txBody>
      </p:sp>
      <p:sp>
        <p:nvSpPr>
          <p:cNvPr name="Freeform 12" id="12"/>
          <p:cNvSpPr/>
          <p:nvPr/>
        </p:nvSpPr>
        <p:spPr>
          <a:xfrm flipH="false" flipV="false" rot="0">
            <a:off x="13786235" y="9229830"/>
            <a:ext cx="4490856" cy="1057170"/>
          </a:xfrm>
          <a:custGeom>
            <a:avLst/>
            <a:gdLst/>
            <a:ahLst/>
            <a:cxnLst/>
            <a:rect r="r" b="b" t="t" l="l"/>
            <a:pathLst>
              <a:path h="1057170" w="4490856">
                <a:moveTo>
                  <a:pt x="0" y="0"/>
                </a:moveTo>
                <a:lnTo>
                  <a:pt x="4490857" y="0"/>
                </a:lnTo>
                <a:lnTo>
                  <a:pt x="4490857" y="1057170"/>
                </a:lnTo>
                <a:lnTo>
                  <a:pt x="0" y="1057170"/>
                </a:lnTo>
                <a:lnTo>
                  <a:pt x="0" y="0"/>
                </a:lnTo>
                <a:close/>
              </a:path>
            </a:pathLst>
          </a:custGeom>
          <a:blipFill>
            <a:blip r:embed="rId5"/>
            <a:stretch>
              <a:fillRect l="0" t="0" r="0" b="0"/>
            </a:stretch>
          </a:blipFill>
        </p:spPr>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6250" t="0" r="-6250" b="0"/>
            </a:stretch>
          </a:blipFill>
        </p:spPr>
      </p:sp>
      <p:sp>
        <p:nvSpPr>
          <p:cNvPr name="Freeform 3" id="3"/>
          <p:cNvSpPr/>
          <p:nvPr/>
        </p:nvSpPr>
        <p:spPr>
          <a:xfrm flipH="true" flipV="false" rot="5400000">
            <a:off x="-3306107" y="5694113"/>
            <a:ext cx="7603204" cy="1891297"/>
          </a:xfrm>
          <a:custGeom>
            <a:avLst/>
            <a:gdLst/>
            <a:ahLst/>
            <a:cxnLst/>
            <a:rect r="r" b="b" t="t" l="l"/>
            <a:pathLst>
              <a:path h="1891297" w="7603204">
                <a:moveTo>
                  <a:pt x="7603204" y="0"/>
                </a:moveTo>
                <a:lnTo>
                  <a:pt x="0" y="0"/>
                </a:lnTo>
                <a:lnTo>
                  <a:pt x="0" y="1891297"/>
                </a:lnTo>
                <a:lnTo>
                  <a:pt x="7603204" y="1891297"/>
                </a:lnTo>
                <a:lnTo>
                  <a:pt x="7603204" y="0"/>
                </a:lnTo>
                <a:close/>
              </a:path>
            </a:pathLst>
          </a:custGeom>
          <a:blipFill>
            <a:blip r:embed="rId3"/>
            <a:stretch>
              <a:fillRect l="0" t="0" r="0" b="0"/>
            </a:stretch>
          </a:blipFill>
        </p:spPr>
      </p:sp>
      <p:sp>
        <p:nvSpPr>
          <p:cNvPr name="Freeform 4" id="4"/>
          <p:cNvSpPr/>
          <p:nvPr/>
        </p:nvSpPr>
        <p:spPr>
          <a:xfrm flipH="false" flipV="false" rot="0">
            <a:off x="-450153" y="-434233"/>
            <a:ext cx="4262923" cy="5120628"/>
          </a:xfrm>
          <a:custGeom>
            <a:avLst/>
            <a:gdLst/>
            <a:ahLst/>
            <a:cxnLst/>
            <a:rect r="r" b="b" t="t" l="l"/>
            <a:pathLst>
              <a:path h="5120628" w="4262923">
                <a:moveTo>
                  <a:pt x="0" y="0"/>
                </a:moveTo>
                <a:lnTo>
                  <a:pt x="4262923" y="0"/>
                </a:lnTo>
                <a:lnTo>
                  <a:pt x="4262923" y="5120627"/>
                </a:lnTo>
                <a:lnTo>
                  <a:pt x="0" y="5120627"/>
                </a:lnTo>
                <a:lnTo>
                  <a:pt x="0" y="0"/>
                </a:lnTo>
                <a:close/>
              </a:path>
            </a:pathLst>
          </a:custGeom>
          <a:blipFill>
            <a:blip r:embed="rId4"/>
            <a:stretch>
              <a:fillRect l="0" t="0" r="0" b="0"/>
            </a:stretch>
          </a:blipFill>
        </p:spPr>
      </p:sp>
      <p:sp>
        <p:nvSpPr>
          <p:cNvPr name="Freeform 5" id="5"/>
          <p:cNvSpPr/>
          <p:nvPr/>
        </p:nvSpPr>
        <p:spPr>
          <a:xfrm flipH="false" flipV="true" rot="5400000">
            <a:off x="13994907" y="2627353"/>
            <a:ext cx="7603204" cy="1891297"/>
          </a:xfrm>
          <a:custGeom>
            <a:avLst/>
            <a:gdLst/>
            <a:ahLst/>
            <a:cxnLst/>
            <a:rect r="r" b="b" t="t" l="l"/>
            <a:pathLst>
              <a:path h="1891297" w="7603204">
                <a:moveTo>
                  <a:pt x="0" y="1891297"/>
                </a:moveTo>
                <a:lnTo>
                  <a:pt x="7603203" y="1891297"/>
                </a:lnTo>
                <a:lnTo>
                  <a:pt x="7603203" y="0"/>
                </a:lnTo>
                <a:lnTo>
                  <a:pt x="0" y="0"/>
                </a:lnTo>
                <a:lnTo>
                  <a:pt x="0" y="1891297"/>
                </a:lnTo>
                <a:close/>
              </a:path>
            </a:pathLst>
          </a:custGeom>
          <a:blipFill>
            <a:blip r:embed="rId3"/>
            <a:stretch>
              <a:fillRect l="0" t="0" r="0" b="0"/>
            </a:stretch>
          </a:blipFill>
        </p:spPr>
      </p:sp>
      <p:sp>
        <p:nvSpPr>
          <p:cNvPr name="Freeform 6" id="6"/>
          <p:cNvSpPr/>
          <p:nvPr/>
        </p:nvSpPr>
        <p:spPr>
          <a:xfrm flipH="true" flipV="true" rot="0">
            <a:off x="14324509" y="5585433"/>
            <a:ext cx="4262923" cy="5120628"/>
          </a:xfrm>
          <a:custGeom>
            <a:avLst/>
            <a:gdLst/>
            <a:ahLst/>
            <a:cxnLst/>
            <a:rect r="r" b="b" t="t" l="l"/>
            <a:pathLst>
              <a:path h="5120628" w="4262923">
                <a:moveTo>
                  <a:pt x="4262923" y="5120628"/>
                </a:moveTo>
                <a:lnTo>
                  <a:pt x="0" y="5120628"/>
                </a:lnTo>
                <a:lnTo>
                  <a:pt x="0" y="0"/>
                </a:lnTo>
                <a:lnTo>
                  <a:pt x="4262923" y="0"/>
                </a:lnTo>
                <a:lnTo>
                  <a:pt x="4262923" y="5120628"/>
                </a:lnTo>
                <a:close/>
              </a:path>
            </a:pathLst>
          </a:custGeom>
          <a:blipFill>
            <a:blip r:embed="rId4"/>
            <a:stretch>
              <a:fillRect l="0" t="0" r="0" b="0"/>
            </a:stretch>
          </a:blipFill>
        </p:spPr>
      </p:sp>
      <p:grpSp>
        <p:nvGrpSpPr>
          <p:cNvPr name="Group 7" id="7"/>
          <p:cNvGrpSpPr/>
          <p:nvPr/>
        </p:nvGrpSpPr>
        <p:grpSpPr>
          <a:xfrm rot="0">
            <a:off x="1028700" y="1028700"/>
            <a:ext cx="16230600" cy="8229600"/>
            <a:chOff x="0" y="0"/>
            <a:chExt cx="4274726" cy="2167467"/>
          </a:xfrm>
        </p:grpSpPr>
        <p:sp>
          <p:nvSpPr>
            <p:cNvPr name="Freeform 8" id="8"/>
            <p:cNvSpPr/>
            <p:nvPr/>
          </p:nvSpPr>
          <p:spPr>
            <a:xfrm flipH="false" flipV="false" rot="0">
              <a:off x="0" y="0"/>
              <a:ext cx="4274726" cy="2167467"/>
            </a:xfrm>
            <a:custGeom>
              <a:avLst/>
              <a:gdLst/>
              <a:ahLst/>
              <a:cxnLst/>
              <a:rect r="r" b="b" t="t" l="l"/>
              <a:pathLst>
                <a:path h="2167467" w="4274726">
                  <a:moveTo>
                    <a:pt x="0" y="0"/>
                  </a:moveTo>
                  <a:lnTo>
                    <a:pt x="4274726" y="0"/>
                  </a:lnTo>
                  <a:lnTo>
                    <a:pt x="4274726" y="2167467"/>
                  </a:lnTo>
                  <a:lnTo>
                    <a:pt x="0" y="2167467"/>
                  </a:lnTo>
                  <a:close/>
                </a:path>
              </a:pathLst>
            </a:custGeom>
            <a:solidFill>
              <a:srgbClr val="F2F4F2"/>
            </a:solidFill>
            <a:ln w="19050" cap="sq">
              <a:solidFill>
                <a:srgbClr val="6D869A"/>
              </a:solidFill>
              <a:prstDash val="solid"/>
              <a:miter/>
            </a:ln>
          </p:spPr>
        </p:sp>
        <p:sp>
          <p:nvSpPr>
            <p:cNvPr name="TextBox 9" id="9"/>
            <p:cNvSpPr txBox="true"/>
            <p:nvPr/>
          </p:nvSpPr>
          <p:spPr>
            <a:xfrm>
              <a:off x="0" y="-38100"/>
              <a:ext cx="4274726" cy="2205567"/>
            </a:xfrm>
            <a:prstGeom prst="rect">
              <a:avLst/>
            </a:prstGeom>
          </p:spPr>
          <p:txBody>
            <a:bodyPr anchor="ctr" rtlCol="false" tIns="50800" lIns="50800" bIns="50800" rIns="50800"/>
            <a:lstStyle/>
            <a:p>
              <a:pPr algn="ctr">
                <a:lnSpc>
                  <a:spcPts val="2659"/>
                </a:lnSpc>
                <a:spcBef>
                  <a:spcPct val="0"/>
                </a:spcBef>
              </a:pPr>
            </a:p>
          </p:txBody>
        </p:sp>
      </p:grpSp>
      <p:sp>
        <p:nvSpPr>
          <p:cNvPr name="Freeform 10" id="10"/>
          <p:cNvSpPr/>
          <p:nvPr/>
        </p:nvSpPr>
        <p:spPr>
          <a:xfrm flipH="false" flipV="false" rot="0">
            <a:off x="1072083" y="2838160"/>
            <a:ext cx="11301259" cy="5681622"/>
          </a:xfrm>
          <a:custGeom>
            <a:avLst/>
            <a:gdLst/>
            <a:ahLst/>
            <a:cxnLst/>
            <a:rect r="r" b="b" t="t" l="l"/>
            <a:pathLst>
              <a:path h="5681622" w="11301259">
                <a:moveTo>
                  <a:pt x="0" y="0"/>
                </a:moveTo>
                <a:lnTo>
                  <a:pt x="11301259" y="0"/>
                </a:lnTo>
                <a:lnTo>
                  <a:pt x="11301259" y="5681621"/>
                </a:lnTo>
                <a:lnTo>
                  <a:pt x="0" y="5681621"/>
                </a:lnTo>
                <a:lnTo>
                  <a:pt x="0" y="0"/>
                </a:lnTo>
                <a:close/>
              </a:path>
            </a:pathLst>
          </a:custGeom>
          <a:blipFill>
            <a:blip r:embed="rId5"/>
            <a:stretch>
              <a:fillRect l="-654" t="0" r="-654" b="0"/>
            </a:stretch>
          </a:blipFill>
        </p:spPr>
      </p:sp>
      <p:sp>
        <p:nvSpPr>
          <p:cNvPr name="TextBox 11" id="11"/>
          <p:cNvSpPr txBox="true"/>
          <p:nvPr/>
        </p:nvSpPr>
        <p:spPr>
          <a:xfrm rot="0">
            <a:off x="1072083" y="1165330"/>
            <a:ext cx="16230600" cy="863600"/>
          </a:xfrm>
          <a:prstGeom prst="rect">
            <a:avLst/>
          </a:prstGeom>
        </p:spPr>
        <p:txBody>
          <a:bodyPr anchor="t" rtlCol="false" tIns="0" lIns="0" bIns="0" rIns="0">
            <a:spAutoFit/>
          </a:bodyPr>
          <a:lstStyle/>
          <a:p>
            <a:pPr algn="ctr">
              <a:lnSpc>
                <a:spcPts val="7000"/>
              </a:lnSpc>
            </a:pPr>
            <a:r>
              <a:rPr lang="en-US" sz="5000">
                <a:solidFill>
                  <a:srgbClr val="161B1C"/>
                </a:solidFill>
                <a:latin typeface="Sego"/>
                <a:ea typeface="Sego"/>
                <a:cs typeface="Sego"/>
                <a:sym typeface="Sego"/>
              </a:rPr>
              <a:t>Top 10 Openings With Most Job Openings :</a:t>
            </a:r>
          </a:p>
        </p:txBody>
      </p:sp>
      <p:sp>
        <p:nvSpPr>
          <p:cNvPr name="TextBox 12" id="12"/>
          <p:cNvSpPr txBox="true"/>
          <p:nvPr/>
        </p:nvSpPr>
        <p:spPr>
          <a:xfrm rot="0">
            <a:off x="12335242" y="2444862"/>
            <a:ext cx="4885958" cy="6528435"/>
          </a:xfrm>
          <a:prstGeom prst="rect">
            <a:avLst/>
          </a:prstGeom>
        </p:spPr>
        <p:txBody>
          <a:bodyPr anchor="t" rtlCol="false" tIns="0" lIns="0" bIns="0" rIns="0">
            <a:spAutoFit/>
          </a:bodyPr>
          <a:lstStyle/>
          <a:p>
            <a:pPr algn="l">
              <a:lnSpc>
                <a:spcPts val="3079"/>
              </a:lnSpc>
            </a:pPr>
            <a:r>
              <a:rPr lang="en-US" sz="2199" b="true">
                <a:solidFill>
                  <a:srgbClr val="161B1C"/>
                </a:solidFill>
                <a:latin typeface="Open Sauce Bold"/>
                <a:ea typeface="Open Sauce Bold"/>
                <a:cs typeface="Open Sauce Bold"/>
                <a:sym typeface="Open Sauce Bold"/>
              </a:rPr>
              <a:t>   Insights :</a:t>
            </a:r>
          </a:p>
          <a:p>
            <a:pPr algn="l">
              <a:lnSpc>
                <a:spcPts val="1400"/>
              </a:lnSpc>
            </a:pPr>
          </a:p>
          <a:p>
            <a:pPr algn="l" marL="431799" indent="-215899" lvl="1">
              <a:lnSpc>
                <a:spcPts val="2799"/>
              </a:lnSpc>
              <a:buFont typeface="Arial"/>
              <a:buChar char="•"/>
            </a:pPr>
            <a:r>
              <a:rPr lang="en-US" sz="1999">
                <a:solidFill>
                  <a:srgbClr val="161B1C"/>
                </a:solidFill>
                <a:latin typeface="Open Sauce"/>
                <a:ea typeface="Open Sauce"/>
                <a:cs typeface="Open Sauce"/>
                <a:sym typeface="Open Sauce"/>
              </a:rPr>
              <a:t>Accenture leads large-scale hiring, signaling aggressive growth in IT and consulting, while other major consulting firms also show strong recruitment demand.</a:t>
            </a:r>
          </a:p>
          <a:p>
            <a:pPr algn="l">
              <a:lnSpc>
                <a:spcPts val="1399"/>
              </a:lnSpc>
            </a:pPr>
          </a:p>
          <a:p>
            <a:pPr algn="l" marL="431799" indent="-215899" lvl="1">
              <a:lnSpc>
                <a:spcPts val="2799"/>
              </a:lnSpc>
              <a:buFont typeface="Arial"/>
              <a:buChar char="•"/>
            </a:pPr>
            <a:r>
              <a:rPr lang="en-US" sz="1999">
                <a:solidFill>
                  <a:srgbClr val="161B1C"/>
                </a:solidFill>
                <a:latin typeface="Open Sauce"/>
                <a:ea typeface="Open Sauce"/>
                <a:cs typeface="Open Sauce"/>
                <a:sym typeface="Open Sauce"/>
              </a:rPr>
              <a:t>Established IT and finance companies such as Wipro, Infosys, TCS, IBM, Capgemini, and Bajaj Finance continue steady hiring, reflecting sustained demand for skilled professionals.</a:t>
            </a:r>
          </a:p>
          <a:p>
            <a:pPr algn="l">
              <a:lnSpc>
                <a:spcPts val="1399"/>
              </a:lnSpc>
            </a:pPr>
          </a:p>
          <a:p>
            <a:pPr algn="l" marL="431799" indent="-215899" lvl="1">
              <a:lnSpc>
                <a:spcPts val="2799"/>
              </a:lnSpc>
              <a:buFont typeface="Arial"/>
              <a:buChar char="•"/>
            </a:pPr>
            <a:r>
              <a:rPr lang="en-US" sz="1999">
                <a:solidFill>
                  <a:srgbClr val="161B1C"/>
                </a:solidFill>
                <a:latin typeface="Open Sauce"/>
                <a:ea typeface="Open Sauce"/>
                <a:cs typeface="Open Sauce"/>
                <a:sym typeface="Open Sauce"/>
              </a:rPr>
              <a:t>Hiring spans multiple industries, including IT services, finance, consulting, and enterprise solutions, highlighting a diversified and resilient job market.</a:t>
            </a:r>
          </a:p>
        </p:txBody>
      </p:sp>
      <p:sp>
        <p:nvSpPr>
          <p:cNvPr name="Freeform 13" id="13"/>
          <p:cNvSpPr/>
          <p:nvPr/>
        </p:nvSpPr>
        <p:spPr>
          <a:xfrm flipH="false" flipV="false" rot="0">
            <a:off x="13786235" y="9229830"/>
            <a:ext cx="4490856" cy="1057170"/>
          </a:xfrm>
          <a:custGeom>
            <a:avLst/>
            <a:gdLst/>
            <a:ahLst/>
            <a:cxnLst/>
            <a:rect r="r" b="b" t="t" l="l"/>
            <a:pathLst>
              <a:path h="1057170" w="4490856">
                <a:moveTo>
                  <a:pt x="0" y="0"/>
                </a:moveTo>
                <a:lnTo>
                  <a:pt x="4490857" y="0"/>
                </a:lnTo>
                <a:lnTo>
                  <a:pt x="4490857" y="1057170"/>
                </a:lnTo>
                <a:lnTo>
                  <a:pt x="0" y="1057170"/>
                </a:lnTo>
                <a:lnTo>
                  <a:pt x="0" y="0"/>
                </a:lnTo>
                <a:close/>
              </a:path>
            </a:pathLst>
          </a:custGeom>
          <a:blipFill>
            <a:blip r:embed="rId6"/>
            <a:stretch>
              <a:fillRect l="0" t="0" r="0" b="0"/>
            </a:stretch>
          </a:blipFill>
        </p:spPr>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6250" t="0" r="-6250" b="0"/>
            </a:stretch>
          </a:blipFill>
        </p:spPr>
      </p:sp>
      <p:sp>
        <p:nvSpPr>
          <p:cNvPr name="Freeform 3" id="3"/>
          <p:cNvSpPr/>
          <p:nvPr/>
        </p:nvSpPr>
        <p:spPr>
          <a:xfrm flipH="true" flipV="false" rot="5400000">
            <a:off x="-3306107" y="5694113"/>
            <a:ext cx="7603204" cy="1891297"/>
          </a:xfrm>
          <a:custGeom>
            <a:avLst/>
            <a:gdLst/>
            <a:ahLst/>
            <a:cxnLst/>
            <a:rect r="r" b="b" t="t" l="l"/>
            <a:pathLst>
              <a:path h="1891297" w="7603204">
                <a:moveTo>
                  <a:pt x="7603204" y="0"/>
                </a:moveTo>
                <a:lnTo>
                  <a:pt x="0" y="0"/>
                </a:lnTo>
                <a:lnTo>
                  <a:pt x="0" y="1891297"/>
                </a:lnTo>
                <a:lnTo>
                  <a:pt x="7603204" y="1891297"/>
                </a:lnTo>
                <a:lnTo>
                  <a:pt x="7603204" y="0"/>
                </a:lnTo>
                <a:close/>
              </a:path>
            </a:pathLst>
          </a:custGeom>
          <a:blipFill>
            <a:blip r:embed="rId3"/>
            <a:stretch>
              <a:fillRect l="0" t="0" r="0" b="0"/>
            </a:stretch>
          </a:blipFill>
        </p:spPr>
      </p:sp>
      <p:sp>
        <p:nvSpPr>
          <p:cNvPr name="Freeform 4" id="4"/>
          <p:cNvSpPr/>
          <p:nvPr/>
        </p:nvSpPr>
        <p:spPr>
          <a:xfrm flipH="false" flipV="false" rot="0">
            <a:off x="-450153" y="-434233"/>
            <a:ext cx="4262923" cy="5120628"/>
          </a:xfrm>
          <a:custGeom>
            <a:avLst/>
            <a:gdLst/>
            <a:ahLst/>
            <a:cxnLst/>
            <a:rect r="r" b="b" t="t" l="l"/>
            <a:pathLst>
              <a:path h="5120628" w="4262923">
                <a:moveTo>
                  <a:pt x="0" y="0"/>
                </a:moveTo>
                <a:lnTo>
                  <a:pt x="4262923" y="0"/>
                </a:lnTo>
                <a:lnTo>
                  <a:pt x="4262923" y="5120627"/>
                </a:lnTo>
                <a:lnTo>
                  <a:pt x="0" y="5120627"/>
                </a:lnTo>
                <a:lnTo>
                  <a:pt x="0" y="0"/>
                </a:lnTo>
                <a:close/>
              </a:path>
            </a:pathLst>
          </a:custGeom>
          <a:blipFill>
            <a:blip r:embed="rId4"/>
            <a:stretch>
              <a:fillRect l="0" t="0" r="0" b="0"/>
            </a:stretch>
          </a:blipFill>
        </p:spPr>
      </p:sp>
      <p:sp>
        <p:nvSpPr>
          <p:cNvPr name="Freeform 5" id="5"/>
          <p:cNvSpPr/>
          <p:nvPr/>
        </p:nvSpPr>
        <p:spPr>
          <a:xfrm flipH="false" flipV="true" rot="5400000">
            <a:off x="13994907" y="2627353"/>
            <a:ext cx="7603204" cy="1891297"/>
          </a:xfrm>
          <a:custGeom>
            <a:avLst/>
            <a:gdLst/>
            <a:ahLst/>
            <a:cxnLst/>
            <a:rect r="r" b="b" t="t" l="l"/>
            <a:pathLst>
              <a:path h="1891297" w="7603204">
                <a:moveTo>
                  <a:pt x="0" y="1891297"/>
                </a:moveTo>
                <a:lnTo>
                  <a:pt x="7603203" y="1891297"/>
                </a:lnTo>
                <a:lnTo>
                  <a:pt x="7603203" y="0"/>
                </a:lnTo>
                <a:lnTo>
                  <a:pt x="0" y="0"/>
                </a:lnTo>
                <a:lnTo>
                  <a:pt x="0" y="1891297"/>
                </a:lnTo>
                <a:close/>
              </a:path>
            </a:pathLst>
          </a:custGeom>
          <a:blipFill>
            <a:blip r:embed="rId3"/>
            <a:stretch>
              <a:fillRect l="0" t="0" r="0" b="0"/>
            </a:stretch>
          </a:blipFill>
        </p:spPr>
      </p:sp>
      <p:sp>
        <p:nvSpPr>
          <p:cNvPr name="Freeform 6" id="6"/>
          <p:cNvSpPr/>
          <p:nvPr/>
        </p:nvSpPr>
        <p:spPr>
          <a:xfrm flipH="true" flipV="true" rot="0">
            <a:off x="14324509" y="5585433"/>
            <a:ext cx="4262923" cy="5120628"/>
          </a:xfrm>
          <a:custGeom>
            <a:avLst/>
            <a:gdLst/>
            <a:ahLst/>
            <a:cxnLst/>
            <a:rect r="r" b="b" t="t" l="l"/>
            <a:pathLst>
              <a:path h="5120628" w="4262923">
                <a:moveTo>
                  <a:pt x="4262923" y="5120628"/>
                </a:moveTo>
                <a:lnTo>
                  <a:pt x="0" y="5120628"/>
                </a:lnTo>
                <a:lnTo>
                  <a:pt x="0" y="0"/>
                </a:lnTo>
                <a:lnTo>
                  <a:pt x="4262923" y="0"/>
                </a:lnTo>
                <a:lnTo>
                  <a:pt x="4262923" y="5120628"/>
                </a:lnTo>
                <a:close/>
              </a:path>
            </a:pathLst>
          </a:custGeom>
          <a:blipFill>
            <a:blip r:embed="rId4"/>
            <a:stretch>
              <a:fillRect l="0" t="0" r="0" b="0"/>
            </a:stretch>
          </a:blipFill>
        </p:spPr>
      </p:sp>
      <p:grpSp>
        <p:nvGrpSpPr>
          <p:cNvPr name="Group 7" id="7"/>
          <p:cNvGrpSpPr/>
          <p:nvPr/>
        </p:nvGrpSpPr>
        <p:grpSpPr>
          <a:xfrm rot="0">
            <a:off x="1028700" y="1028700"/>
            <a:ext cx="16230600" cy="8229600"/>
            <a:chOff x="0" y="0"/>
            <a:chExt cx="4274726" cy="2167467"/>
          </a:xfrm>
        </p:grpSpPr>
        <p:sp>
          <p:nvSpPr>
            <p:cNvPr name="Freeform 8" id="8"/>
            <p:cNvSpPr/>
            <p:nvPr/>
          </p:nvSpPr>
          <p:spPr>
            <a:xfrm flipH="false" flipV="false" rot="0">
              <a:off x="0" y="0"/>
              <a:ext cx="4274726" cy="2167467"/>
            </a:xfrm>
            <a:custGeom>
              <a:avLst/>
              <a:gdLst/>
              <a:ahLst/>
              <a:cxnLst/>
              <a:rect r="r" b="b" t="t" l="l"/>
              <a:pathLst>
                <a:path h="2167467" w="4274726">
                  <a:moveTo>
                    <a:pt x="0" y="0"/>
                  </a:moveTo>
                  <a:lnTo>
                    <a:pt x="4274726" y="0"/>
                  </a:lnTo>
                  <a:lnTo>
                    <a:pt x="4274726" y="2167467"/>
                  </a:lnTo>
                  <a:lnTo>
                    <a:pt x="0" y="2167467"/>
                  </a:lnTo>
                  <a:close/>
                </a:path>
              </a:pathLst>
            </a:custGeom>
            <a:solidFill>
              <a:srgbClr val="F2F4F2"/>
            </a:solidFill>
            <a:ln w="19050" cap="sq">
              <a:solidFill>
                <a:srgbClr val="6D869A"/>
              </a:solidFill>
              <a:prstDash val="solid"/>
              <a:miter/>
            </a:ln>
          </p:spPr>
        </p:sp>
        <p:sp>
          <p:nvSpPr>
            <p:cNvPr name="TextBox 9" id="9"/>
            <p:cNvSpPr txBox="true"/>
            <p:nvPr/>
          </p:nvSpPr>
          <p:spPr>
            <a:xfrm>
              <a:off x="0" y="-38100"/>
              <a:ext cx="4274726" cy="2205567"/>
            </a:xfrm>
            <a:prstGeom prst="rect">
              <a:avLst/>
            </a:prstGeom>
          </p:spPr>
          <p:txBody>
            <a:bodyPr anchor="ctr" rtlCol="false" tIns="50800" lIns="50800" bIns="50800" rIns="50800"/>
            <a:lstStyle/>
            <a:p>
              <a:pPr algn="ctr">
                <a:lnSpc>
                  <a:spcPts val="2659"/>
                </a:lnSpc>
                <a:spcBef>
                  <a:spcPct val="0"/>
                </a:spcBef>
              </a:pPr>
            </a:p>
          </p:txBody>
        </p:sp>
      </p:grpSp>
      <p:sp>
        <p:nvSpPr>
          <p:cNvPr name="Freeform 10" id="10"/>
          <p:cNvSpPr/>
          <p:nvPr/>
        </p:nvSpPr>
        <p:spPr>
          <a:xfrm flipH="false" flipV="false" rot="0">
            <a:off x="1110183" y="2606311"/>
            <a:ext cx="11301259" cy="5774814"/>
          </a:xfrm>
          <a:custGeom>
            <a:avLst/>
            <a:gdLst/>
            <a:ahLst/>
            <a:cxnLst/>
            <a:rect r="r" b="b" t="t" l="l"/>
            <a:pathLst>
              <a:path h="5774814" w="11301259">
                <a:moveTo>
                  <a:pt x="0" y="0"/>
                </a:moveTo>
                <a:lnTo>
                  <a:pt x="11301259" y="0"/>
                </a:lnTo>
                <a:lnTo>
                  <a:pt x="11301259" y="5774814"/>
                </a:lnTo>
                <a:lnTo>
                  <a:pt x="0" y="5774814"/>
                </a:lnTo>
                <a:lnTo>
                  <a:pt x="0" y="0"/>
                </a:lnTo>
                <a:close/>
              </a:path>
            </a:pathLst>
          </a:custGeom>
          <a:blipFill>
            <a:blip r:embed="rId5"/>
            <a:stretch>
              <a:fillRect l="-5828" t="-6352" r="-5828" b="-3176"/>
            </a:stretch>
          </a:blipFill>
        </p:spPr>
      </p:sp>
      <p:sp>
        <p:nvSpPr>
          <p:cNvPr name="TextBox 11" id="11"/>
          <p:cNvSpPr txBox="true"/>
          <p:nvPr/>
        </p:nvSpPr>
        <p:spPr>
          <a:xfrm rot="0">
            <a:off x="1072083" y="1165330"/>
            <a:ext cx="16230600" cy="863600"/>
          </a:xfrm>
          <a:prstGeom prst="rect">
            <a:avLst/>
          </a:prstGeom>
        </p:spPr>
        <p:txBody>
          <a:bodyPr anchor="t" rtlCol="false" tIns="0" lIns="0" bIns="0" rIns="0">
            <a:spAutoFit/>
          </a:bodyPr>
          <a:lstStyle/>
          <a:p>
            <a:pPr algn="ctr">
              <a:lnSpc>
                <a:spcPts val="7000"/>
              </a:lnSpc>
            </a:pPr>
            <a:r>
              <a:rPr lang="en-US" sz="5000">
                <a:solidFill>
                  <a:srgbClr val="161B1C"/>
                </a:solidFill>
                <a:latin typeface="Sego"/>
                <a:ea typeface="Sego"/>
                <a:cs typeface="Sego"/>
                <a:sym typeface="Sego"/>
              </a:rPr>
              <a:t>Top 10 Industries By Total Job Openings :</a:t>
            </a:r>
          </a:p>
        </p:txBody>
      </p:sp>
      <p:sp>
        <p:nvSpPr>
          <p:cNvPr name="TextBox 12" id="12"/>
          <p:cNvSpPr txBox="true"/>
          <p:nvPr/>
        </p:nvSpPr>
        <p:spPr>
          <a:xfrm rot="0">
            <a:off x="12411442" y="2568211"/>
            <a:ext cx="4885958" cy="5804535"/>
          </a:xfrm>
          <a:prstGeom prst="rect">
            <a:avLst/>
          </a:prstGeom>
        </p:spPr>
        <p:txBody>
          <a:bodyPr anchor="t" rtlCol="false" tIns="0" lIns="0" bIns="0" rIns="0">
            <a:spAutoFit/>
          </a:bodyPr>
          <a:lstStyle/>
          <a:p>
            <a:pPr algn="l">
              <a:lnSpc>
                <a:spcPts val="3079"/>
              </a:lnSpc>
            </a:pPr>
            <a:r>
              <a:rPr lang="en-US" sz="2199">
                <a:solidFill>
                  <a:srgbClr val="161B1C"/>
                </a:solidFill>
                <a:latin typeface="Open Sauce"/>
                <a:ea typeface="Open Sauce"/>
                <a:cs typeface="Open Sauce"/>
                <a:sym typeface="Open Sauce"/>
              </a:rPr>
              <a:t>  </a:t>
            </a:r>
            <a:r>
              <a:rPr lang="en-US" sz="2199" b="true">
                <a:solidFill>
                  <a:srgbClr val="161B1C"/>
                </a:solidFill>
                <a:latin typeface="Open Sauce Bold"/>
                <a:ea typeface="Open Sauce Bold"/>
                <a:cs typeface="Open Sauce Bold"/>
                <a:sym typeface="Open Sauce Bold"/>
              </a:rPr>
              <a:t>Insights :</a:t>
            </a:r>
          </a:p>
          <a:p>
            <a:pPr algn="l">
              <a:lnSpc>
                <a:spcPts val="1260"/>
              </a:lnSpc>
            </a:pPr>
          </a:p>
          <a:p>
            <a:pPr algn="l" marL="431799" indent="-215899" lvl="1">
              <a:lnSpc>
                <a:spcPts val="2799"/>
              </a:lnSpc>
              <a:buFont typeface="Arial"/>
              <a:buChar char="•"/>
            </a:pPr>
            <a:r>
              <a:rPr lang="en-US" sz="1999">
                <a:solidFill>
                  <a:srgbClr val="161B1C"/>
                </a:solidFill>
                <a:latin typeface="Open Sauce"/>
                <a:ea typeface="Open Sauce"/>
                <a:cs typeface="Open Sauce"/>
                <a:sym typeface="Open Sauce"/>
              </a:rPr>
              <a:t>IT Services &amp; Consulting dominate India’s job market, accounting for the largest share of job openings and driving overall hiring growth.</a:t>
            </a:r>
          </a:p>
          <a:p>
            <a:pPr algn="l">
              <a:lnSpc>
                <a:spcPts val="1399"/>
              </a:lnSpc>
            </a:pPr>
          </a:p>
          <a:p>
            <a:pPr algn="l" marL="431799" indent="-215899" lvl="1">
              <a:lnSpc>
                <a:spcPts val="2799"/>
              </a:lnSpc>
              <a:buFont typeface="Arial"/>
              <a:buChar char="•"/>
            </a:pPr>
            <a:r>
              <a:rPr lang="en-US" sz="1999">
                <a:solidFill>
                  <a:srgbClr val="161B1C"/>
                </a:solidFill>
                <a:latin typeface="Open Sauce"/>
                <a:ea typeface="Open Sauce"/>
                <a:cs typeface="Open Sauce"/>
                <a:sym typeface="Open Sauce"/>
              </a:rPr>
              <a:t>Financial and digital sectors remain strong, with NBFCs, Insurance, Internet, and Banking showing consistent and stable recruitment demand.</a:t>
            </a:r>
          </a:p>
          <a:p>
            <a:pPr algn="l">
              <a:lnSpc>
                <a:spcPts val="1399"/>
              </a:lnSpc>
            </a:pPr>
          </a:p>
          <a:p>
            <a:pPr algn="l" marL="431799" indent="-215899" lvl="1">
              <a:lnSpc>
                <a:spcPts val="2799"/>
              </a:lnSpc>
              <a:buFont typeface="Arial"/>
              <a:buChar char="•"/>
            </a:pPr>
            <a:r>
              <a:rPr lang="en-US" sz="1999">
                <a:solidFill>
                  <a:srgbClr val="161B1C"/>
                </a:solidFill>
                <a:latin typeface="Open Sauce"/>
                <a:ea typeface="Open Sauce"/>
                <a:cs typeface="Open Sauce"/>
                <a:sym typeface="Open Sauce"/>
              </a:rPr>
              <a:t>Data, consulting, and product-based roles are rising, as Analytics, Management Consulting, and Software Product industries continue to expand.</a:t>
            </a:r>
          </a:p>
        </p:txBody>
      </p:sp>
      <p:sp>
        <p:nvSpPr>
          <p:cNvPr name="Freeform 13" id="13"/>
          <p:cNvSpPr/>
          <p:nvPr/>
        </p:nvSpPr>
        <p:spPr>
          <a:xfrm flipH="false" flipV="false" rot="0">
            <a:off x="13786235" y="9229830"/>
            <a:ext cx="4490856" cy="1057170"/>
          </a:xfrm>
          <a:custGeom>
            <a:avLst/>
            <a:gdLst/>
            <a:ahLst/>
            <a:cxnLst/>
            <a:rect r="r" b="b" t="t" l="l"/>
            <a:pathLst>
              <a:path h="1057170" w="4490856">
                <a:moveTo>
                  <a:pt x="0" y="0"/>
                </a:moveTo>
                <a:lnTo>
                  <a:pt x="4490857" y="0"/>
                </a:lnTo>
                <a:lnTo>
                  <a:pt x="4490857" y="1057170"/>
                </a:lnTo>
                <a:lnTo>
                  <a:pt x="0" y="1057170"/>
                </a:lnTo>
                <a:lnTo>
                  <a:pt x="0" y="0"/>
                </a:lnTo>
                <a:close/>
              </a:path>
            </a:pathLst>
          </a:custGeom>
          <a:blipFill>
            <a:blip r:embed="rId6"/>
            <a:stretch>
              <a:fillRect l="0" t="0" r="0" b="0"/>
            </a:stretch>
          </a:blipFill>
        </p:spPr>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6250" t="0" r="-6250" b="0"/>
            </a:stretch>
          </a:blipFill>
        </p:spPr>
      </p:sp>
      <p:sp>
        <p:nvSpPr>
          <p:cNvPr name="Freeform 3" id="3"/>
          <p:cNvSpPr/>
          <p:nvPr/>
        </p:nvSpPr>
        <p:spPr>
          <a:xfrm flipH="true" flipV="false" rot="5400000">
            <a:off x="-3306107" y="5694113"/>
            <a:ext cx="7603204" cy="1891297"/>
          </a:xfrm>
          <a:custGeom>
            <a:avLst/>
            <a:gdLst/>
            <a:ahLst/>
            <a:cxnLst/>
            <a:rect r="r" b="b" t="t" l="l"/>
            <a:pathLst>
              <a:path h="1891297" w="7603204">
                <a:moveTo>
                  <a:pt x="7603204" y="0"/>
                </a:moveTo>
                <a:lnTo>
                  <a:pt x="0" y="0"/>
                </a:lnTo>
                <a:lnTo>
                  <a:pt x="0" y="1891297"/>
                </a:lnTo>
                <a:lnTo>
                  <a:pt x="7603204" y="1891297"/>
                </a:lnTo>
                <a:lnTo>
                  <a:pt x="7603204" y="0"/>
                </a:lnTo>
                <a:close/>
              </a:path>
            </a:pathLst>
          </a:custGeom>
          <a:blipFill>
            <a:blip r:embed="rId3"/>
            <a:stretch>
              <a:fillRect l="0" t="0" r="0" b="0"/>
            </a:stretch>
          </a:blipFill>
        </p:spPr>
      </p:sp>
      <p:sp>
        <p:nvSpPr>
          <p:cNvPr name="Freeform 4" id="4"/>
          <p:cNvSpPr/>
          <p:nvPr/>
        </p:nvSpPr>
        <p:spPr>
          <a:xfrm flipH="false" flipV="false" rot="0">
            <a:off x="-450153" y="-434233"/>
            <a:ext cx="4262923" cy="5120628"/>
          </a:xfrm>
          <a:custGeom>
            <a:avLst/>
            <a:gdLst/>
            <a:ahLst/>
            <a:cxnLst/>
            <a:rect r="r" b="b" t="t" l="l"/>
            <a:pathLst>
              <a:path h="5120628" w="4262923">
                <a:moveTo>
                  <a:pt x="0" y="0"/>
                </a:moveTo>
                <a:lnTo>
                  <a:pt x="4262923" y="0"/>
                </a:lnTo>
                <a:lnTo>
                  <a:pt x="4262923" y="5120627"/>
                </a:lnTo>
                <a:lnTo>
                  <a:pt x="0" y="5120627"/>
                </a:lnTo>
                <a:lnTo>
                  <a:pt x="0" y="0"/>
                </a:lnTo>
                <a:close/>
              </a:path>
            </a:pathLst>
          </a:custGeom>
          <a:blipFill>
            <a:blip r:embed="rId4"/>
            <a:stretch>
              <a:fillRect l="0" t="0" r="0" b="0"/>
            </a:stretch>
          </a:blipFill>
        </p:spPr>
      </p:sp>
      <p:sp>
        <p:nvSpPr>
          <p:cNvPr name="Freeform 5" id="5"/>
          <p:cNvSpPr/>
          <p:nvPr/>
        </p:nvSpPr>
        <p:spPr>
          <a:xfrm flipH="false" flipV="true" rot="5400000">
            <a:off x="13994907" y="2627353"/>
            <a:ext cx="7603204" cy="1891297"/>
          </a:xfrm>
          <a:custGeom>
            <a:avLst/>
            <a:gdLst/>
            <a:ahLst/>
            <a:cxnLst/>
            <a:rect r="r" b="b" t="t" l="l"/>
            <a:pathLst>
              <a:path h="1891297" w="7603204">
                <a:moveTo>
                  <a:pt x="0" y="1891297"/>
                </a:moveTo>
                <a:lnTo>
                  <a:pt x="7603203" y="1891297"/>
                </a:lnTo>
                <a:lnTo>
                  <a:pt x="7603203" y="0"/>
                </a:lnTo>
                <a:lnTo>
                  <a:pt x="0" y="0"/>
                </a:lnTo>
                <a:lnTo>
                  <a:pt x="0" y="1891297"/>
                </a:lnTo>
                <a:close/>
              </a:path>
            </a:pathLst>
          </a:custGeom>
          <a:blipFill>
            <a:blip r:embed="rId3"/>
            <a:stretch>
              <a:fillRect l="0" t="0" r="0" b="0"/>
            </a:stretch>
          </a:blipFill>
        </p:spPr>
      </p:sp>
      <p:sp>
        <p:nvSpPr>
          <p:cNvPr name="Freeform 6" id="6"/>
          <p:cNvSpPr/>
          <p:nvPr/>
        </p:nvSpPr>
        <p:spPr>
          <a:xfrm flipH="true" flipV="true" rot="0">
            <a:off x="14324509" y="5585433"/>
            <a:ext cx="4262923" cy="5120628"/>
          </a:xfrm>
          <a:custGeom>
            <a:avLst/>
            <a:gdLst/>
            <a:ahLst/>
            <a:cxnLst/>
            <a:rect r="r" b="b" t="t" l="l"/>
            <a:pathLst>
              <a:path h="5120628" w="4262923">
                <a:moveTo>
                  <a:pt x="4262923" y="5120628"/>
                </a:moveTo>
                <a:lnTo>
                  <a:pt x="0" y="5120628"/>
                </a:lnTo>
                <a:lnTo>
                  <a:pt x="0" y="0"/>
                </a:lnTo>
                <a:lnTo>
                  <a:pt x="4262923" y="0"/>
                </a:lnTo>
                <a:lnTo>
                  <a:pt x="4262923" y="5120628"/>
                </a:lnTo>
                <a:close/>
              </a:path>
            </a:pathLst>
          </a:custGeom>
          <a:blipFill>
            <a:blip r:embed="rId4"/>
            <a:stretch>
              <a:fillRect l="0" t="0" r="0" b="0"/>
            </a:stretch>
          </a:blipFill>
        </p:spPr>
      </p:sp>
      <p:grpSp>
        <p:nvGrpSpPr>
          <p:cNvPr name="Group 7" id="7"/>
          <p:cNvGrpSpPr/>
          <p:nvPr/>
        </p:nvGrpSpPr>
        <p:grpSpPr>
          <a:xfrm rot="0">
            <a:off x="1028700" y="1028700"/>
            <a:ext cx="16230600" cy="8229600"/>
            <a:chOff x="0" y="0"/>
            <a:chExt cx="4274726" cy="2167467"/>
          </a:xfrm>
        </p:grpSpPr>
        <p:sp>
          <p:nvSpPr>
            <p:cNvPr name="Freeform 8" id="8"/>
            <p:cNvSpPr/>
            <p:nvPr/>
          </p:nvSpPr>
          <p:spPr>
            <a:xfrm flipH="false" flipV="false" rot="0">
              <a:off x="0" y="0"/>
              <a:ext cx="4274726" cy="2167467"/>
            </a:xfrm>
            <a:custGeom>
              <a:avLst/>
              <a:gdLst/>
              <a:ahLst/>
              <a:cxnLst/>
              <a:rect r="r" b="b" t="t" l="l"/>
              <a:pathLst>
                <a:path h="2167467" w="4274726">
                  <a:moveTo>
                    <a:pt x="0" y="0"/>
                  </a:moveTo>
                  <a:lnTo>
                    <a:pt x="4274726" y="0"/>
                  </a:lnTo>
                  <a:lnTo>
                    <a:pt x="4274726" y="2167467"/>
                  </a:lnTo>
                  <a:lnTo>
                    <a:pt x="0" y="2167467"/>
                  </a:lnTo>
                  <a:close/>
                </a:path>
              </a:pathLst>
            </a:custGeom>
            <a:solidFill>
              <a:srgbClr val="F2F4F2"/>
            </a:solidFill>
            <a:ln w="19050" cap="sq">
              <a:solidFill>
                <a:srgbClr val="6D869A"/>
              </a:solidFill>
              <a:prstDash val="solid"/>
              <a:miter/>
            </a:ln>
          </p:spPr>
        </p:sp>
        <p:sp>
          <p:nvSpPr>
            <p:cNvPr name="TextBox 9" id="9"/>
            <p:cNvSpPr txBox="true"/>
            <p:nvPr/>
          </p:nvSpPr>
          <p:spPr>
            <a:xfrm>
              <a:off x="0" y="-38100"/>
              <a:ext cx="4274726" cy="2205567"/>
            </a:xfrm>
            <a:prstGeom prst="rect">
              <a:avLst/>
            </a:prstGeom>
          </p:spPr>
          <p:txBody>
            <a:bodyPr anchor="ctr" rtlCol="false" tIns="50800" lIns="50800" bIns="50800" rIns="50800"/>
            <a:lstStyle/>
            <a:p>
              <a:pPr algn="ctr">
                <a:lnSpc>
                  <a:spcPts val="2659"/>
                </a:lnSpc>
                <a:spcBef>
                  <a:spcPct val="0"/>
                </a:spcBef>
              </a:pPr>
            </a:p>
          </p:txBody>
        </p:sp>
      </p:grpSp>
      <p:sp>
        <p:nvSpPr>
          <p:cNvPr name="Freeform 10" id="10"/>
          <p:cNvSpPr/>
          <p:nvPr/>
        </p:nvSpPr>
        <p:spPr>
          <a:xfrm flipH="false" flipV="false" rot="0">
            <a:off x="1091133" y="2309983"/>
            <a:ext cx="11301259" cy="5667035"/>
          </a:xfrm>
          <a:custGeom>
            <a:avLst/>
            <a:gdLst/>
            <a:ahLst/>
            <a:cxnLst/>
            <a:rect r="r" b="b" t="t" l="l"/>
            <a:pathLst>
              <a:path h="5667035" w="11301259">
                <a:moveTo>
                  <a:pt x="0" y="0"/>
                </a:moveTo>
                <a:lnTo>
                  <a:pt x="11301259" y="0"/>
                </a:lnTo>
                <a:lnTo>
                  <a:pt x="11301259" y="5667034"/>
                </a:lnTo>
                <a:lnTo>
                  <a:pt x="0" y="5667034"/>
                </a:lnTo>
                <a:lnTo>
                  <a:pt x="0" y="0"/>
                </a:lnTo>
                <a:close/>
              </a:path>
            </a:pathLst>
          </a:custGeom>
          <a:blipFill>
            <a:blip r:embed="rId5"/>
            <a:stretch>
              <a:fillRect l="-3828" t="-9900" r="-3828" b="-3884"/>
            </a:stretch>
          </a:blipFill>
        </p:spPr>
      </p:sp>
      <p:sp>
        <p:nvSpPr>
          <p:cNvPr name="TextBox 11" id="11"/>
          <p:cNvSpPr txBox="true"/>
          <p:nvPr/>
        </p:nvSpPr>
        <p:spPr>
          <a:xfrm rot="0">
            <a:off x="1072083" y="1174855"/>
            <a:ext cx="16230600" cy="804539"/>
          </a:xfrm>
          <a:prstGeom prst="rect">
            <a:avLst/>
          </a:prstGeom>
        </p:spPr>
        <p:txBody>
          <a:bodyPr anchor="t" rtlCol="false" tIns="0" lIns="0" bIns="0" rIns="0">
            <a:spAutoFit/>
          </a:bodyPr>
          <a:lstStyle/>
          <a:p>
            <a:pPr algn="ctr">
              <a:lnSpc>
                <a:spcPts val="6580"/>
              </a:lnSpc>
            </a:pPr>
            <a:r>
              <a:rPr lang="en-US" sz="4700">
                <a:solidFill>
                  <a:srgbClr val="161B1C"/>
                </a:solidFill>
                <a:latin typeface="Sego"/>
                <a:ea typeface="Sego"/>
                <a:cs typeface="Sego"/>
                <a:sym typeface="Sego"/>
              </a:rPr>
              <a:t>Top 10 IT Services &amp; Consulting Companies by Job Openings :</a:t>
            </a:r>
          </a:p>
        </p:txBody>
      </p:sp>
      <p:sp>
        <p:nvSpPr>
          <p:cNvPr name="TextBox 12" id="12"/>
          <p:cNvSpPr txBox="true"/>
          <p:nvPr/>
        </p:nvSpPr>
        <p:spPr>
          <a:xfrm rot="0">
            <a:off x="12316192" y="2271883"/>
            <a:ext cx="4885958" cy="6176010"/>
          </a:xfrm>
          <a:prstGeom prst="rect">
            <a:avLst/>
          </a:prstGeom>
        </p:spPr>
        <p:txBody>
          <a:bodyPr anchor="t" rtlCol="false" tIns="0" lIns="0" bIns="0" rIns="0">
            <a:spAutoFit/>
          </a:bodyPr>
          <a:lstStyle/>
          <a:p>
            <a:pPr algn="l">
              <a:lnSpc>
                <a:spcPts val="3079"/>
              </a:lnSpc>
            </a:pPr>
            <a:r>
              <a:rPr lang="en-US" sz="2199">
                <a:solidFill>
                  <a:srgbClr val="161B1C"/>
                </a:solidFill>
                <a:latin typeface="Open Sauce"/>
                <a:ea typeface="Open Sauce"/>
                <a:cs typeface="Open Sauce"/>
                <a:sym typeface="Open Sauce"/>
              </a:rPr>
              <a:t>   </a:t>
            </a:r>
            <a:r>
              <a:rPr lang="en-US" sz="2199" b="true">
                <a:solidFill>
                  <a:srgbClr val="161B1C"/>
                </a:solidFill>
                <a:latin typeface="Open Sauce Bold"/>
                <a:ea typeface="Open Sauce Bold"/>
                <a:cs typeface="Open Sauce Bold"/>
                <a:sym typeface="Open Sauce Bold"/>
              </a:rPr>
              <a:t>Insights :</a:t>
            </a:r>
          </a:p>
          <a:p>
            <a:pPr algn="l">
              <a:lnSpc>
                <a:spcPts val="1399"/>
              </a:lnSpc>
            </a:pPr>
          </a:p>
          <a:p>
            <a:pPr algn="l" marL="431799" indent="-215899" lvl="1">
              <a:lnSpc>
                <a:spcPts val="2799"/>
              </a:lnSpc>
              <a:buFont typeface="Arial"/>
              <a:buChar char="•"/>
            </a:pPr>
            <a:r>
              <a:rPr lang="en-US" sz="1999">
                <a:solidFill>
                  <a:srgbClr val="161B1C"/>
                </a:solidFill>
                <a:latin typeface="Open Sauce"/>
                <a:ea typeface="Open Sauce"/>
                <a:cs typeface="Open Sauce"/>
                <a:sym typeface="Open Sauce"/>
              </a:rPr>
              <a:t>Accenture overwhelmingly leads hiring in IT Services &amp; Consulting, indicating aggressive expansion and large-scale recruitment.</a:t>
            </a:r>
          </a:p>
          <a:p>
            <a:pPr algn="l">
              <a:lnSpc>
                <a:spcPts val="1399"/>
              </a:lnSpc>
            </a:pPr>
          </a:p>
          <a:p>
            <a:pPr algn="l" marL="431799" indent="-215899" lvl="1">
              <a:lnSpc>
                <a:spcPts val="2799"/>
              </a:lnSpc>
              <a:buFont typeface="Arial"/>
              <a:buChar char="•"/>
            </a:pPr>
            <a:r>
              <a:rPr lang="en-US" sz="1999">
                <a:solidFill>
                  <a:srgbClr val="161B1C"/>
                </a:solidFill>
                <a:latin typeface="Open Sauce"/>
                <a:ea typeface="Open Sauce"/>
                <a:cs typeface="Open Sauce"/>
                <a:sym typeface="Open Sauce"/>
              </a:rPr>
              <a:t>Wipro, Infosys, TCS, and IBM follow with significantly fewer openings, reflecting steady but more controlled hiring among established IT giants.</a:t>
            </a:r>
          </a:p>
          <a:p>
            <a:pPr algn="l">
              <a:lnSpc>
                <a:spcPts val="1399"/>
              </a:lnSpc>
            </a:pPr>
          </a:p>
          <a:p>
            <a:pPr algn="l" marL="431799" indent="-215899" lvl="1">
              <a:lnSpc>
                <a:spcPts val="2799"/>
              </a:lnSpc>
              <a:buFont typeface="Arial"/>
              <a:buChar char="•"/>
            </a:pPr>
            <a:r>
              <a:rPr lang="en-US" sz="1999">
                <a:solidFill>
                  <a:srgbClr val="161B1C"/>
                </a:solidFill>
                <a:latin typeface="Open Sauce"/>
                <a:ea typeface="Open Sauce"/>
                <a:cs typeface="Open Sauce"/>
                <a:sym typeface="Open Sauce"/>
              </a:rPr>
              <a:t>Mid-sized firms like Virtusa, Genpact, Nagarro, and Photon Interactive maintain a visible hiring presence, highlighting growing opportunities beyond top-tier companies.</a:t>
            </a:r>
          </a:p>
        </p:txBody>
      </p:sp>
      <p:sp>
        <p:nvSpPr>
          <p:cNvPr name="Freeform 13" id="13"/>
          <p:cNvSpPr/>
          <p:nvPr/>
        </p:nvSpPr>
        <p:spPr>
          <a:xfrm flipH="false" flipV="false" rot="0">
            <a:off x="13786235" y="9229830"/>
            <a:ext cx="4490856" cy="1057170"/>
          </a:xfrm>
          <a:custGeom>
            <a:avLst/>
            <a:gdLst/>
            <a:ahLst/>
            <a:cxnLst/>
            <a:rect r="r" b="b" t="t" l="l"/>
            <a:pathLst>
              <a:path h="1057170" w="4490856">
                <a:moveTo>
                  <a:pt x="0" y="0"/>
                </a:moveTo>
                <a:lnTo>
                  <a:pt x="4490857" y="0"/>
                </a:lnTo>
                <a:lnTo>
                  <a:pt x="4490857" y="1057170"/>
                </a:lnTo>
                <a:lnTo>
                  <a:pt x="0" y="1057170"/>
                </a:lnTo>
                <a:lnTo>
                  <a:pt x="0" y="0"/>
                </a:lnTo>
                <a:close/>
              </a:path>
            </a:pathLst>
          </a:custGeom>
          <a:blipFill>
            <a:blip r:embed="rId6"/>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6250" t="0" r="-6250" b="0"/>
            </a:stretch>
          </a:blipFill>
        </p:spPr>
      </p:sp>
      <p:sp>
        <p:nvSpPr>
          <p:cNvPr name="Freeform 3" id="3"/>
          <p:cNvSpPr/>
          <p:nvPr/>
        </p:nvSpPr>
        <p:spPr>
          <a:xfrm flipH="true" flipV="false" rot="5400000">
            <a:off x="-3306107" y="5694113"/>
            <a:ext cx="7603204" cy="1891297"/>
          </a:xfrm>
          <a:custGeom>
            <a:avLst/>
            <a:gdLst/>
            <a:ahLst/>
            <a:cxnLst/>
            <a:rect r="r" b="b" t="t" l="l"/>
            <a:pathLst>
              <a:path h="1891297" w="7603204">
                <a:moveTo>
                  <a:pt x="7603204" y="0"/>
                </a:moveTo>
                <a:lnTo>
                  <a:pt x="0" y="0"/>
                </a:lnTo>
                <a:lnTo>
                  <a:pt x="0" y="1891297"/>
                </a:lnTo>
                <a:lnTo>
                  <a:pt x="7603204" y="1891297"/>
                </a:lnTo>
                <a:lnTo>
                  <a:pt x="7603204" y="0"/>
                </a:lnTo>
                <a:close/>
              </a:path>
            </a:pathLst>
          </a:custGeom>
          <a:blipFill>
            <a:blip r:embed="rId3"/>
            <a:stretch>
              <a:fillRect l="0" t="0" r="0" b="0"/>
            </a:stretch>
          </a:blipFill>
        </p:spPr>
      </p:sp>
      <p:sp>
        <p:nvSpPr>
          <p:cNvPr name="Freeform 4" id="4"/>
          <p:cNvSpPr/>
          <p:nvPr/>
        </p:nvSpPr>
        <p:spPr>
          <a:xfrm flipH="false" flipV="false" rot="0">
            <a:off x="-450153" y="-434233"/>
            <a:ext cx="4262923" cy="5120628"/>
          </a:xfrm>
          <a:custGeom>
            <a:avLst/>
            <a:gdLst/>
            <a:ahLst/>
            <a:cxnLst/>
            <a:rect r="r" b="b" t="t" l="l"/>
            <a:pathLst>
              <a:path h="5120628" w="4262923">
                <a:moveTo>
                  <a:pt x="0" y="0"/>
                </a:moveTo>
                <a:lnTo>
                  <a:pt x="4262923" y="0"/>
                </a:lnTo>
                <a:lnTo>
                  <a:pt x="4262923" y="5120627"/>
                </a:lnTo>
                <a:lnTo>
                  <a:pt x="0" y="5120627"/>
                </a:lnTo>
                <a:lnTo>
                  <a:pt x="0" y="0"/>
                </a:lnTo>
                <a:close/>
              </a:path>
            </a:pathLst>
          </a:custGeom>
          <a:blipFill>
            <a:blip r:embed="rId4"/>
            <a:stretch>
              <a:fillRect l="0" t="0" r="0" b="0"/>
            </a:stretch>
          </a:blipFill>
        </p:spPr>
      </p:sp>
      <p:sp>
        <p:nvSpPr>
          <p:cNvPr name="Freeform 5" id="5"/>
          <p:cNvSpPr/>
          <p:nvPr/>
        </p:nvSpPr>
        <p:spPr>
          <a:xfrm flipH="false" flipV="true" rot="5400000">
            <a:off x="13994907" y="2627353"/>
            <a:ext cx="7603204" cy="1891297"/>
          </a:xfrm>
          <a:custGeom>
            <a:avLst/>
            <a:gdLst/>
            <a:ahLst/>
            <a:cxnLst/>
            <a:rect r="r" b="b" t="t" l="l"/>
            <a:pathLst>
              <a:path h="1891297" w="7603204">
                <a:moveTo>
                  <a:pt x="0" y="1891297"/>
                </a:moveTo>
                <a:lnTo>
                  <a:pt x="7603203" y="1891297"/>
                </a:lnTo>
                <a:lnTo>
                  <a:pt x="7603203" y="0"/>
                </a:lnTo>
                <a:lnTo>
                  <a:pt x="0" y="0"/>
                </a:lnTo>
                <a:lnTo>
                  <a:pt x="0" y="1891297"/>
                </a:lnTo>
                <a:close/>
              </a:path>
            </a:pathLst>
          </a:custGeom>
          <a:blipFill>
            <a:blip r:embed="rId3"/>
            <a:stretch>
              <a:fillRect l="0" t="0" r="0" b="0"/>
            </a:stretch>
          </a:blipFill>
        </p:spPr>
      </p:sp>
      <p:sp>
        <p:nvSpPr>
          <p:cNvPr name="Freeform 6" id="6"/>
          <p:cNvSpPr/>
          <p:nvPr/>
        </p:nvSpPr>
        <p:spPr>
          <a:xfrm flipH="true" flipV="true" rot="0">
            <a:off x="14324509" y="5585433"/>
            <a:ext cx="4262923" cy="5120628"/>
          </a:xfrm>
          <a:custGeom>
            <a:avLst/>
            <a:gdLst/>
            <a:ahLst/>
            <a:cxnLst/>
            <a:rect r="r" b="b" t="t" l="l"/>
            <a:pathLst>
              <a:path h="5120628" w="4262923">
                <a:moveTo>
                  <a:pt x="4262923" y="5120628"/>
                </a:moveTo>
                <a:lnTo>
                  <a:pt x="0" y="5120628"/>
                </a:lnTo>
                <a:lnTo>
                  <a:pt x="0" y="0"/>
                </a:lnTo>
                <a:lnTo>
                  <a:pt x="4262923" y="0"/>
                </a:lnTo>
                <a:lnTo>
                  <a:pt x="4262923" y="5120628"/>
                </a:lnTo>
                <a:close/>
              </a:path>
            </a:pathLst>
          </a:custGeom>
          <a:blipFill>
            <a:blip r:embed="rId4"/>
            <a:stretch>
              <a:fillRect l="0" t="0" r="0" b="0"/>
            </a:stretch>
          </a:blipFill>
        </p:spPr>
      </p:sp>
      <p:grpSp>
        <p:nvGrpSpPr>
          <p:cNvPr name="Group 7" id="7"/>
          <p:cNvGrpSpPr/>
          <p:nvPr/>
        </p:nvGrpSpPr>
        <p:grpSpPr>
          <a:xfrm rot="0">
            <a:off x="1028700" y="1028700"/>
            <a:ext cx="16230600" cy="8229600"/>
            <a:chOff x="0" y="0"/>
            <a:chExt cx="4274726" cy="2167467"/>
          </a:xfrm>
        </p:grpSpPr>
        <p:sp>
          <p:nvSpPr>
            <p:cNvPr name="Freeform 8" id="8"/>
            <p:cNvSpPr/>
            <p:nvPr/>
          </p:nvSpPr>
          <p:spPr>
            <a:xfrm flipH="false" flipV="false" rot="0">
              <a:off x="0" y="0"/>
              <a:ext cx="4274726" cy="2167467"/>
            </a:xfrm>
            <a:custGeom>
              <a:avLst/>
              <a:gdLst/>
              <a:ahLst/>
              <a:cxnLst/>
              <a:rect r="r" b="b" t="t" l="l"/>
              <a:pathLst>
                <a:path h="2167467" w="4274726">
                  <a:moveTo>
                    <a:pt x="0" y="0"/>
                  </a:moveTo>
                  <a:lnTo>
                    <a:pt x="4274726" y="0"/>
                  </a:lnTo>
                  <a:lnTo>
                    <a:pt x="4274726" y="2167467"/>
                  </a:lnTo>
                  <a:lnTo>
                    <a:pt x="0" y="2167467"/>
                  </a:lnTo>
                  <a:close/>
                </a:path>
              </a:pathLst>
            </a:custGeom>
            <a:solidFill>
              <a:srgbClr val="F2F4F2"/>
            </a:solidFill>
            <a:ln w="19050" cap="sq">
              <a:solidFill>
                <a:srgbClr val="6D869A"/>
              </a:solidFill>
              <a:prstDash val="solid"/>
              <a:miter/>
            </a:ln>
          </p:spPr>
        </p:sp>
        <p:sp>
          <p:nvSpPr>
            <p:cNvPr name="TextBox 9" id="9"/>
            <p:cNvSpPr txBox="true"/>
            <p:nvPr/>
          </p:nvSpPr>
          <p:spPr>
            <a:xfrm>
              <a:off x="0" y="-47625"/>
              <a:ext cx="4274726" cy="2215092"/>
            </a:xfrm>
            <a:prstGeom prst="rect">
              <a:avLst/>
            </a:prstGeom>
          </p:spPr>
          <p:txBody>
            <a:bodyPr anchor="ctr" rtlCol="false" tIns="50800" lIns="50800" bIns="50800" rIns="50800"/>
            <a:lstStyle/>
            <a:p>
              <a:pPr algn="l">
                <a:lnSpc>
                  <a:spcPts val="4199"/>
                </a:lnSpc>
              </a:pPr>
            </a:p>
            <a:p>
              <a:pPr algn="ctr">
                <a:lnSpc>
                  <a:spcPts val="2659"/>
                </a:lnSpc>
              </a:pPr>
            </a:p>
            <a:p>
              <a:pPr algn="ctr">
                <a:lnSpc>
                  <a:spcPts val="2659"/>
                </a:lnSpc>
                <a:spcBef>
                  <a:spcPct val="0"/>
                </a:spcBef>
              </a:pPr>
            </a:p>
          </p:txBody>
        </p:sp>
      </p:grpSp>
      <p:grpSp>
        <p:nvGrpSpPr>
          <p:cNvPr name="Group 10" id="10"/>
          <p:cNvGrpSpPr/>
          <p:nvPr/>
        </p:nvGrpSpPr>
        <p:grpSpPr>
          <a:xfrm rot="0">
            <a:off x="1681308" y="2011781"/>
            <a:ext cx="8478951" cy="7536042"/>
            <a:chOff x="0" y="0"/>
            <a:chExt cx="2233139" cy="1984801"/>
          </a:xfrm>
        </p:grpSpPr>
        <p:sp>
          <p:nvSpPr>
            <p:cNvPr name="Freeform 11" id="11"/>
            <p:cNvSpPr/>
            <p:nvPr/>
          </p:nvSpPr>
          <p:spPr>
            <a:xfrm flipH="false" flipV="false" rot="0">
              <a:off x="0" y="0"/>
              <a:ext cx="2233139" cy="1984801"/>
            </a:xfrm>
            <a:custGeom>
              <a:avLst/>
              <a:gdLst/>
              <a:ahLst/>
              <a:cxnLst/>
              <a:rect r="r" b="b" t="t" l="l"/>
              <a:pathLst>
                <a:path h="1984801" w="2233139">
                  <a:moveTo>
                    <a:pt x="0" y="0"/>
                  </a:moveTo>
                  <a:lnTo>
                    <a:pt x="2233139" y="0"/>
                  </a:lnTo>
                  <a:lnTo>
                    <a:pt x="2233139" y="1984801"/>
                  </a:lnTo>
                  <a:lnTo>
                    <a:pt x="0" y="1984801"/>
                  </a:lnTo>
                  <a:close/>
                </a:path>
              </a:pathLst>
            </a:custGeom>
            <a:solidFill>
              <a:srgbClr val="000000">
                <a:alpha val="0"/>
              </a:srgbClr>
            </a:solidFill>
          </p:spPr>
        </p:sp>
        <p:sp>
          <p:nvSpPr>
            <p:cNvPr name="TextBox 12" id="12"/>
            <p:cNvSpPr txBox="true"/>
            <p:nvPr/>
          </p:nvSpPr>
          <p:spPr>
            <a:xfrm>
              <a:off x="0" y="-152400"/>
              <a:ext cx="2233139" cy="2137201"/>
            </a:xfrm>
            <a:prstGeom prst="rect">
              <a:avLst/>
            </a:prstGeom>
          </p:spPr>
          <p:txBody>
            <a:bodyPr anchor="ctr" rtlCol="false" tIns="50800" lIns="50800" bIns="50800" rIns="50800"/>
            <a:lstStyle/>
            <a:p>
              <a:pPr algn="l" marL="647700" indent="-323850" lvl="1">
                <a:lnSpc>
                  <a:spcPts val="5100"/>
                </a:lnSpc>
                <a:buFont typeface="Arial"/>
                <a:buChar char="•"/>
              </a:pPr>
              <a:r>
                <a:rPr lang="en-US" sz="3000">
                  <a:solidFill>
                    <a:srgbClr val="000000"/>
                  </a:solidFill>
                  <a:latin typeface="Open Sauce"/>
                  <a:ea typeface="Open Sauce"/>
                  <a:cs typeface="Open Sauce"/>
                  <a:sym typeface="Open Sauce"/>
                </a:rPr>
                <a:t>Introduction</a:t>
              </a:r>
            </a:p>
            <a:p>
              <a:pPr algn="l" marL="647700" indent="-323850" lvl="1">
                <a:lnSpc>
                  <a:spcPts val="5100"/>
                </a:lnSpc>
                <a:buFont typeface="Arial"/>
                <a:buChar char="•"/>
              </a:pPr>
              <a:r>
                <a:rPr lang="en-US" sz="3000">
                  <a:solidFill>
                    <a:srgbClr val="000000"/>
                  </a:solidFill>
                  <a:latin typeface="Open Sauce"/>
                  <a:ea typeface="Open Sauce"/>
                  <a:cs typeface="Open Sauce"/>
                  <a:sym typeface="Open Sauce"/>
                </a:rPr>
                <a:t>Business Problem</a:t>
              </a:r>
            </a:p>
            <a:p>
              <a:pPr algn="l" marL="647700" indent="-323850" lvl="1">
                <a:lnSpc>
                  <a:spcPts val="5100"/>
                </a:lnSpc>
                <a:buFont typeface="Arial"/>
                <a:buChar char="•"/>
              </a:pPr>
              <a:r>
                <a:rPr lang="en-US" sz="3000">
                  <a:solidFill>
                    <a:srgbClr val="000000"/>
                  </a:solidFill>
                  <a:latin typeface="Open Sauce"/>
                  <a:ea typeface="Open Sauce"/>
                  <a:cs typeface="Open Sauce"/>
                  <a:sym typeface="Open Sauce"/>
                </a:rPr>
                <a:t>Problem Statement</a:t>
              </a:r>
            </a:p>
            <a:p>
              <a:pPr algn="l" marL="647700" indent="-323850" lvl="1">
                <a:lnSpc>
                  <a:spcPts val="5100"/>
                </a:lnSpc>
                <a:buFont typeface="Arial"/>
                <a:buChar char="•"/>
              </a:pPr>
              <a:r>
                <a:rPr lang="en-US" sz="3000">
                  <a:solidFill>
                    <a:srgbClr val="000000"/>
                  </a:solidFill>
                  <a:latin typeface="Open Sauce"/>
                  <a:ea typeface="Open Sauce"/>
                  <a:cs typeface="Open Sauce"/>
                  <a:sym typeface="Open Sauce"/>
                </a:rPr>
                <a:t>Objective</a:t>
              </a:r>
            </a:p>
            <a:p>
              <a:pPr algn="l" marL="647700" indent="-323850" lvl="1">
                <a:lnSpc>
                  <a:spcPts val="5100"/>
                </a:lnSpc>
                <a:buFont typeface="Arial"/>
                <a:buChar char="•"/>
              </a:pPr>
              <a:r>
                <a:rPr lang="en-US" sz="3000">
                  <a:solidFill>
                    <a:srgbClr val="000000"/>
                  </a:solidFill>
                  <a:latin typeface="Open Sauce"/>
                  <a:ea typeface="Open Sauce"/>
                  <a:cs typeface="Open Sauce"/>
                  <a:sym typeface="Open Sauce"/>
                </a:rPr>
                <a:t>Web Scraping &amp; Data Collection</a:t>
              </a:r>
            </a:p>
            <a:p>
              <a:pPr algn="l" marL="647700" indent="-323850" lvl="1">
                <a:lnSpc>
                  <a:spcPts val="5100"/>
                </a:lnSpc>
                <a:buFont typeface="Arial"/>
                <a:buChar char="•"/>
              </a:pPr>
              <a:r>
                <a:rPr lang="en-US" sz="3000">
                  <a:solidFill>
                    <a:srgbClr val="000000"/>
                  </a:solidFill>
                  <a:latin typeface="Open Sauce"/>
                  <a:ea typeface="Open Sauce"/>
                  <a:cs typeface="Open Sauce"/>
                  <a:sym typeface="Open Sauce"/>
                </a:rPr>
                <a:t>Data Collecting Process</a:t>
              </a:r>
            </a:p>
            <a:p>
              <a:pPr algn="l" marL="647700" indent="-323850" lvl="1">
                <a:lnSpc>
                  <a:spcPts val="5100"/>
                </a:lnSpc>
                <a:buFont typeface="Arial"/>
                <a:buChar char="•"/>
              </a:pPr>
              <a:r>
                <a:rPr lang="en-US" sz="3000">
                  <a:solidFill>
                    <a:srgbClr val="000000"/>
                  </a:solidFill>
                  <a:latin typeface="Open Sauce"/>
                  <a:ea typeface="Open Sauce"/>
                  <a:cs typeface="Open Sauce"/>
                  <a:sym typeface="Open Sauce"/>
                </a:rPr>
                <a:t>Exploratory Data Analysis</a:t>
              </a:r>
            </a:p>
            <a:p>
              <a:pPr algn="l" marL="647700" indent="-323850" lvl="1">
                <a:lnSpc>
                  <a:spcPts val="5100"/>
                </a:lnSpc>
                <a:buFont typeface="Arial"/>
                <a:buChar char="•"/>
              </a:pPr>
              <a:r>
                <a:rPr lang="en-US" sz="3000">
                  <a:solidFill>
                    <a:srgbClr val="000000"/>
                  </a:solidFill>
                  <a:latin typeface="Open Sauce"/>
                  <a:ea typeface="Open Sauce"/>
                  <a:cs typeface="Open Sauce"/>
                  <a:sym typeface="Open Sauce"/>
                </a:rPr>
                <a:t>Data Visualization</a:t>
              </a:r>
            </a:p>
            <a:p>
              <a:pPr algn="l" marL="647700" indent="-323850" lvl="1">
                <a:lnSpc>
                  <a:spcPts val="5100"/>
                </a:lnSpc>
                <a:buFont typeface="Arial"/>
                <a:buChar char="•"/>
              </a:pPr>
              <a:r>
                <a:rPr lang="en-US" sz="3000">
                  <a:solidFill>
                    <a:srgbClr val="000000"/>
                  </a:solidFill>
                  <a:latin typeface="Open Sauce"/>
                  <a:ea typeface="Open Sauce"/>
                  <a:cs typeface="Open Sauce"/>
                  <a:sym typeface="Open Sauce"/>
                </a:rPr>
                <a:t>Hypothesis Testing</a:t>
              </a:r>
            </a:p>
            <a:p>
              <a:pPr algn="l" marL="647700" indent="-323850" lvl="1">
                <a:lnSpc>
                  <a:spcPts val="5100"/>
                </a:lnSpc>
                <a:buFont typeface="Arial"/>
                <a:buChar char="•"/>
              </a:pPr>
              <a:r>
                <a:rPr lang="en-US" sz="3000">
                  <a:solidFill>
                    <a:srgbClr val="000000"/>
                  </a:solidFill>
                  <a:latin typeface="Open Sauce"/>
                  <a:ea typeface="Open Sauce"/>
                  <a:cs typeface="Open Sauce"/>
                  <a:sym typeface="Open Sauce"/>
                </a:rPr>
                <a:t>Conclusion</a:t>
              </a:r>
            </a:p>
          </p:txBody>
        </p:sp>
      </p:grpSp>
      <p:sp>
        <p:nvSpPr>
          <p:cNvPr name="TextBox 13" id="13"/>
          <p:cNvSpPr txBox="true"/>
          <p:nvPr/>
        </p:nvSpPr>
        <p:spPr>
          <a:xfrm rot="0">
            <a:off x="4539196" y="1098971"/>
            <a:ext cx="9209608" cy="1387469"/>
          </a:xfrm>
          <a:prstGeom prst="rect">
            <a:avLst/>
          </a:prstGeom>
        </p:spPr>
        <p:txBody>
          <a:bodyPr anchor="t" rtlCol="false" tIns="0" lIns="0" bIns="0" rIns="0">
            <a:spAutoFit/>
          </a:bodyPr>
          <a:lstStyle/>
          <a:p>
            <a:pPr algn="ctr">
              <a:lnSpc>
                <a:spcPts val="11200"/>
              </a:lnSpc>
            </a:pPr>
            <a:r>
              <a:rPr lang="en-US" sz="8000">
                <a:solidFill>
                  <a:srgbClr val="161B1C"/>
                </a:solidFill>
                <a:latin typeface="Sego"/>
                <a:ea typeface="Sego"/>
                <a:cs typeface="Sego"/>
                <a:sym typeface="Sego"/>
              </a:rPr>
              <a:t>Agenda</a:t>
            </a:r>
          </a:p>
        </p:txBody>
      </p:sp>
      <p:sp>
        <p:nvSpPr>
          <p:cNvPr name="Freeform 14" id="14"/>
          <p:cNvSpPr/>
          <p:nvPr/>
        </p:nvSpPr>
        <p:spPr>
          <a:xfrm flipH="false" flipV="false" rot="0">
            <a:off x="13786235" y="9229830"/>
            <a:ext cx="4490856" cy="1057170"/>
          </a:xfrm>
          <a:custGeom>
            <a:avLst/>
            <a:gdLst/>
            <a:ahLst/>
            <a:cxnLst/>
            <a:rect r="r" b="b" t="t" l="l"/>
            <a:pathLst>
              <a:path h="1057170" w="4490856">
                <a:moveTo>
                  <a:pt x="0" y="0"/>
                </a:moveTo>
                <a:lnTo>
                  <a:pt x="4490857" y="0"/>
                </a:lnTo>
                <a:lnTo>
                  <a:pt x="4490857" y="1057170"/>
                </a:lnTo>
                <a:lnTo>
                  <a:pt x="0" y="1057170"/>
                </a:lnTo>
                <a:lnTo>
                  <a:pt x="0" y="0"/>
                </a:lnTo>
                <a:close/>
              </a:path>
            </a:pathLst>
          </a:custGeom>
          <a:blipFill>
            <a:blip r:embed="rId5"/>
            <a:stretch>
              <a:fillRect l="0" t="0" r="0" b="0"/>
            </a:stretch>
          </a:blipFill>
        </p:spPr>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6250" t="0" r="-6250" b="0"/>
            </a:stretch>
          </a:blipFill>
        </p:spPr>
      </p:sp>
      <p:sp>
        <p:nvSpPr>
          <p:cNvPr name="Freeform 3" id="3"/>
          <p:cNvSpPr/>
          <p:nvPr/>
        </p:nvSpPr>
        <p:spPr>
          <a:xfrm flipH="true" flipV="false" rot="5400000">
            <a:off x="-3306107" y="5694113"/>
            <a:ext cx="7603204" cy="1891297"/>
          </a:xfrm>
          <a:custGeom>
            <a:avLst/>
            <a:gdLst/>
            <a:ahLst/>
            <a:cxnLst/>
            <a:rect r="r" b="b" t="t" l="l"/>
            <a:pathLst>
              <a:path h="1891297" w="7603204">
                <a:moveTo>
                  <a:pt x="7603204" y="0"/>
                </a:moveTo>
                <a:lnTo>
                  <a:pt x="0" y="0"/>
                </a:lnTo>
                <a:lnTo>
                  <a:pt x="0" y="1891297"/>
                </a:lnTo>
                <a:lnTo>
                  <a:pt x="7603204" y="1891297"/>
                </a:lnTo>
                <a:lnTo>
                  <a:pt x="7603204" y="0"/>
                </a:lnTo>
                <a:close/>
              </a:path>
            </a:pathLst>
          </a:custGeom>
          <a:blipFill>
            <a:blip r:embed="rId3"/>
            <a:stretch>
              <a:fillRect l="0" t="0" r="0" b="0"/>
            </a:stretch>
          </a:blipFill>
        </p:spPr>
      </p:sp>
      <p:sp>
        <p:nvSpPr>
          <p:cNvPr name="Freeform 4" id="4"/>
          <p:cNvSpPr/>
          <p:nvPr/>
        </p:nvSpPr>
        <p:spPr>
          <a:xfrm flipH="false" flipV="false" rot="0">
            <a:off x="-450153" y="-434233"/>
            <a:ext cx="4262923" cy="5120628"/>
          </a:xfrm>
          <a:custGeom>
            <a:avLst/>
            <a:gdLst/>
            <a:ahLst/>
            <a:cxnLst/>
            <a:rect r="r" b="b" t="t" l="l"/>
            <a:pathLst>
              <a:path h="5120628" w="4262923">
                <a:moveTo>
                  <a:pt x="0" y="0"/>
                </a:moveTo>
                <a:lnTo>
                  <a:pt x="4262923" y="0"/>
                </a:lnTo>
                <a:lnTo>
                  <a:pt x="4262923" y="5120627"/>
                </a:lnTo>
                <a:lnTo>
                  <a:pt x="0" y="5120627"/>
                </a:lnTo>
                <a:lnTo>
                  <a:pt x="0" y="0"/>
                </a:lnTo>
                <a:close/>
              </a:path>
            </a:pathLst>
          </a:custGeom>
          <a:blipFill>
            <a:blip r:embed="rId4"/>
            <a:stretch>
              <a:fillRect l="0" t="0" r="0" b="0"/>
            </a:stretch>
          </a:blipFill>
        </p:spPr>
      </p:sp>
      <p:sp>
        <p:nvSpPr>
          <p:cNvPr name="Freeform 5" id="5"/>
          <p:cNvSpPr/>
          <p:nvPr/>
        </p:nvSpPr>
        <p:spPr>
          <a:xfrm flipH="false" flipV="true" rot="5400000">
            <a:off x="13994907" y="2627353"/>
            <a:ext cx="7603204" cy="1891297"/>
          </a:xfrm>
          <a:custGeom>
            <a:avLst/>
            <a:gdLst/>
            <a:ahLst/>
            <a:cxnLst/>
            <a:rect r="r" b="b" t="t" l="l"/>
            <a:pathLst>
              <a:path h="1891297" w="7603204">
                <a:moveTo>
                  <a:pt x="0" y="1891297"/>
                </a:moveTo>
                <a:lnTo>
                  <a:pt x="7603203" y="1891297"/>
                </a:lnTo>
                <a:lnTo>
                  <a:pt x="7603203" y="0"/>
                </a:lnTo>
                <a:lnTo>
                  <a:pt x="0" y="0"/>
                </a:lnTo>
                <a:lnTo>
                  <a:pt x="0" y="1891297"/>
                </a:lnTo>
                <a:close/>
              </a:path>
            </a:pathLst>
          </a:custGeom>
          <a:blipFill>
            <a:blip r:embed="rId3"/>
            <a:stretch>
              <a:fillRect l="0" t="0" r="0" b="0"/>
            </a:stretch>
          </a:blipFill>
        </p:spPr>
      </p:sp>
      <p:sp>
        <p:nvSpPr>
          <p:cNvPr name="Freeform 6" id="6"/>
          <p:cNvSpPr/>
          <p:nvPr/>
        </p:nvSpPr>
        <p:spPr>
          <a:xfrm flipH="true" flipV="true" rot="0">
            <a:off x="14324509" y="5566383"/>
            <a:ext cx="4262923" cy="5120628"/>
          </a:xfrm>
          <a:custGeom>
            <a:avLst/>
            <a:gdLst/>
            <a:ahLst/>
            <a:cxnLst/>
            <a:rect r="r" b="b" t="t" l="l"/>
            <a:pathLst>
              <a:path h="5120628" w="4262923">
                <a:moveTo>
                  <a:pt x="4262923" y="5120628"/>
                </a:moveTo>
                <a:lnTo>
                  <a:pt x="0" y="5120628"/>
                </a:lnTo>
                <a:lnTo>
                  <a:pt x="0" y="0"/>
                </a:lnTo>
                <a:lnTo>
                  <a:pt x="4262923" y="0"/>
                </a:lnTo>
                <a:lnTo>
                  <a:pt x="4262923" y="5120628"/>
                </a:lnTo>
                <a:close/>
              </a:path>
            </a:pathLst>
          </a:custGeom>
          <a:blipFill>
            <a:blip r:embed="rId4"/>
            <a:stretch>
              <a:fillRect l="0" t="0" r="0" b="0"/>
            </a:stretch>
          </a:blipFill>
        </p:spPr>
      </p:sp>
      <p:grpSp>
        <p:nvGrpSpPr>
          <p:cNvPr name="Group 7" id="7"/>
          <p:cNvGrpSpPr/>
          <p:nvPr/>
        </p:nvGrpSpPr>
        <p:grpSpPr>
          <a:xfrm rot="0">
            <a:off x="1028700" y="1028700"/>
            <a:ext cx="16230600" cy="8229600"/>
            <a:chOff x="0" y="0"/>
            <a:chExt cx="4274726" cy="2167467"/>
          </a:xfrm>
        </p:grpSpPr>
        <p:sp>
          <p:nvSpPr>
            <p:cNvPr name="Freeform 8" id="8"/>
            <p:cNvSpPr/>
            <p:nvPr/>
          </p:nvSpPr>
          <p:spPr>
            <a:xfrm flipH="false" flipV="false" rot="0">
              <a:off x="0" y="0"/>
              <a:ext cx="4274726" cy="2167467"/>
            </a:xfrm>
            <a:custGeom>
              <a:avLst/>
              <a:gdLst/>
              <a:ahLst/>
              <a:cxnLst/>
              <a:rect r="r" b="b" t="t" l="l"/>
              <a:pathLst>
                <a:path h="2167467" w="4274726">
                  <a:moveTo>
                    <a:pt x="0" y="0"/>
                  </a:moveTo>
                  <a:lnTo>
                    <a:pt x="4274726" y="0"/>
                  </a:lnTo>
                  <a:lnTo>
                    <a:pt x="4274726" y="2167467"/>
                  </a:lnTo>
                  <a:lnTo>
                    <a:pt x="0" y="2167467"/>
                  </a:lnTo>
                  <a:close/>
                </a:path>
              </a:pathLst>
            </a:custGeom>
            <a:solidFill>
              <a:srgbClr val="F2F4F2"/>
            </a:solidFill>
            <a:ln w="19050" cap="sq">
              <a:solidFill>
                <a:srgbClr val="6D869A"/>
              </a:solidFill>
              <a:prstDash val="solid"/>
              <a:miter/>
            </a:ln>
          </p:spPr>
        </p:sp>
        <p:sp>
          <p:nvSpPr>
            <p:cNvPr name="TextBox 9" id="9"/>
            <p:cNvSpPr txBox="true"/>
            <p:nvPr/>
          </p:nvSpPr>
          <p:spPr>
            <a:xfrm>
              <a:off x="0" y="-38100"/>
              <a:ext cx="4274726" cy="2205567"/>
            </a:xfrm>
            <a:prstGeom prst="rect">
              <a:avLst/>
            </a:prstGeom>
          </p:spPr>
          <p:txBody>
            <a:bodyPr anchor="ctr" rtlCol="false" tIns="50800" lIns="50800" bIns="50800" rIns="50800"/>
            <a:lstStyle/>
            <a:p>
              <a:pPr algn="ctr">
                <a:lnSpc>
                  <a:spcPts val="2659"/>
                </a:lnSpc>
                <a:spcBef>
                  <a:spcPct val="0"/>
                </a:spcBef>
              </a:pPr>
            </a:p>
          </p:txBody>
        </p:sp>
      </p:grpSp>
      <p:sp>
        <p:nvSpPr>
          <p:cNvPr name="Freeform 10" id="10"/>
          <p:cNvSpPr/>
          <p:nvPr/>
        </p:nvSpPr>
        <p:spPr>
          <a:xfrm flipH="false" flipV="false" rot="0">
            <a:off x="1110183" y="2574071"/>
            <a:ext cx="11301259" cy="5609733"/>
          </a:xfrm>
          <a:custGeom>
            <a:avLst/>
            <a:gdLst/>
            <a:ahLst/>
            <a:cxnLst/>
            <a:rect r="r" b="b" t="t" l="l"/>
            <a:pathLst>
              <a:path h="5609733" w="11301259">
                <a:moveTo>
                  <a:pt x="0" y="0"/>
                </a:moveTo>
                <a:lnTo>
                  <a:pt x="11301259" y="0"/>
                </a:lnTo>
                <a:lnTo>
                  <a:pt x="11301259" y="5609733"/>
                </a:lnTo>
                <a:lnTo>
                  <a:pt x="0" y="5609733"/>
                </a:lnTo>
                <a:lnTo>
                  <a:pt x="0" y="0"/>
                </a:lnTo>
                <a:close/>
              </a:path>
            </a:pathLst>
          </a:custGeom>
          <a:blipFill>
            <a:blip r:embed="rId5"/>
            <a:stretch>
              <a:fillRect l="-5591" t="-13224" r="-5591" b="-3808"/>
            </a:stretch>
          </a:blipFill>
        </p:spPr>
      </p:sp>
      <p:sp>
        <p:nvSpPr>
          <p:cNvPr name="TextBox 11" id="11"/>
          <p:cNvSpPr txBox="true"/>
          <p:nvPr/>
        </p:nvSpPr>
        <p:spPr>
          <a:xfrm rot="0">
            <a:off x="1072083" y="1165330"/>
            <a:ext cx="16230600" cy="863595"/>
          </a:xfrm>
          <a:prstGeom prst="rect">
            <a:avLst/>
          </a:prstGeom>
        </p:spPr>
        <p:txBody>
          <a:bodyPr anchor="t" rtlCol="false" tIns="0" lIns="0" bIns="0" rIns="0">
            <a:spAutoFit/>
          </a:bodyPr>
          <a:lstStyle/>
          <a:p>
            <a:pPr algn="ctr">
              <a:lnSpc>
                <a:spcPts val="7000"/>
              </a:lnSpc>
            </a:pPr>
            <a:r>
              <a:rPr lang="en-US" sz="5000">
                <a:solidFill>
                  <a:srgbClr val="161B1C"/>
                </a:solidFill>
                <a:latin typeface="Sego"/>
                <a:ea typeface="Sego"/>
                <a:cs typeface="Sego"/>
                <a:sym typeface="Sego"/>
              </a:rPr>
              <a:t>Top 10 Companies With Max Overall Rating :</a:t>
            </a:r>
          </a:p>
        </p:txBody>
      </p:sp>
      <p:sp>
        <p:nvSpPr>
          <p:cNvPr name="TextBox 12" id="12"/>
          <p:cNvSpPr txBox="true"/>
          <p:nvPr/>
        </p:nvSpPr>
        <p:spPr>
          <a:xfrm rot="0">
            <a:off x="12316192" y="2176633"/>
            <a:ext cx="4885958" cy="6880860"/>
          </a:xfrm>
          <a:prstGeom prst="rect">
            <a:avLst/>
          </a:prstGeom>
        </p:spPr>
        <p:txBody>
          <a:bodyPr anchor="t" rtlCol="false" tIns="0" lIns="0" bIns="0" rIns="0">
            <a:spAutoFit/>
          </a:bodyPr>
          <a:lstStyle/>
          <a:p>
            <a:pPr algn="l">
              <a:lnSpc>
                <a:spcPts val="3079"/>
              </a:lnSpc>
            </a:pPr>
            <a:r>
              <a:rPr lang="en-US" sz="2199">
                <a:solidFill>
                  <a:srgbClr val="161B1C"/>
                </a:solidFill>
                <a:latin typeface="Open Sauce"/>
                <a:ea typeface="Open Sauce"/>
                <a:cs typeface="Open Sauce"/>
                <a:sym typeface="Open Sauce"/>
              </a:rPr>
              <a:t>   </a:t>
            </a:r>
            <a:r>
              <a:rPr lang="en-US" sz="2199" b="true">
                <a:solidFill>
                  <a:srgbClr val="161B1C"/>
                </a:solidFill>
                <a:latin typeface="Open Sauce Bold"/>
                <a:ea typeface="Open Sauce Bold"/>
                <a:cs typeface="Open Sauce Bold"/>
                <a:sym typeface="Open Sauce Bold"/>
              </a:rPr>
              <a:t>Insights :</a:t>
            </a:r>
          </a:p>
          <a:p>
            <a:pPr algn="l">
              <a:lnSpc>
                <a:spcPts val="1399"/>
              </a:lnSpc>
            </a:pPr>
          </a:p>
          <a:p>
            <a:pPr algn="l" marL="431799" indent="-215899" lvl="1">
              <a:lnSpc>
                <a:spcPts val="2799"/>
              </a:lnSpc>
              <a:buFont typeface="Arial"/>
              <a:buChar char="•"/>
            </a:pPr>
            <a:r>
              <a:rPr lang="en-US" sz="1999">
                <a:solidFill>
                  <a:srgbClr val="161B1C"/>
                </a:solidFill>
                <a:latin typeface="Open Sauce"/>
                <a:ea typeface="Open Sauce"/>
                <a:cs typeface="Open Sauce"/>
                <a:sym typeface="Open Sauce"/>
              </a:rPr>
              <a:t>S</a:t>
            </a:r>
            <a:r>
              <a:rPr lang="en-US" sz="1999">
                <a:solidFill>
                  <a:srgbClr val="161B1C"/>
                </a:solidFill>
                <a:latin typeface="Open Sauce"/>
                <a:ea typeface="Open Sauce"/>
                <a:cs typeface="Open Sauce"/>
                <a:sym typeface="Open Sauce"/>
              </a:rPr>
              <a:t>everal companies achieve near-perfect ratings, with the top organization reaching a full 5.0 and others closely following at 4.8–4.9, indicating exceptional employee satisfaction.</a:t>
            </a:r>
          </a:p>
          <a:p>
            <a:pPr algn="l">
              <a:lnSpc>
                <a:spcPts val="1399"/>
              </a:lnSpc>
            </a:pPr>
          </a:p>
          <a:p>
            <a:pPr algn="l" marL="431799" indent="-215899" lvl="1">
              <a:lnSpc>
                <a:spcPts val="2799"/>
              </a:lnSpc>
              <a:buFont typeface="Arial"/>
              <a:buChar char="•"/>
            </a:pPr>
            <a:r>
              <a:rPr lang="en-US" sz="1999">
                <a:solidFill>
                  <a:srgbClr val="161B1C"/>
                </a:solidFill>
                <a:latin typeface="Open Sauce"/>
                <a:ea typeface="Open Sauce"/>
                <a:cs typeface="Open Sauce"/>
                <a:sym typeface="Open Sauce"/>
              </a:rPr>
              <a:t>Highly rated companies span diverse sectors, including immigration services, IT, non-profits, and global hiring firms, showing that excellent workplaces are not limited to a single industry.</a:t>
            </a:r>
          </a:p>
          <a:p>
            <a:pPr algn="l">
              <a:lnSpc>
                <a:spcPts val="1399"/>
              </a:lnSpc>
            </a:pPr>
          </a:p>
          <a:p>
            <a:pPr algn="l" marL="431799" indent="-215899" lvl="1">
              <a:lnSpc>
                <a:spcPts val="2799"/>
              </a:lnSpc>
              <a:buFont typeface="Arial"/>
              <a:buChar char="•"/>
            </a:pPr>
            <a:r>
              <a:rPr lang="en-US" sz="1999">
                <a:solidFill>
                  <a:srgbClr val="161B1C"/>
                </a:solidFill>
                <a:latin typeface="Open Sauce"/>
                <a:ea typeface="Open Sauce"/>
                <a:cs typeface="Open Sauce"/>
                <a:sym typeface="Open Sauce"/>
              </a:rPr>
              <a:t>Smaller and mid-sized organizations dominate the top ratings, suggesting strong workplace culture and employee engagement can outweigh company size.</a:t>
            </a:r>
          </a:p>
        </p:txBody>
      </p:sp>
      <p:sp>
        <p:nvSpPr>
          <p:cNvPr name="Freeform 13" id="13"/>
          <p:cNvSpPr/>
          <p:nvPr/>
        </p:nvSpPr>
        <p:spPr>
          <a:xfrm flipH="false" flipV="false" rot="0">
            <a:off x="13786235" y="9229830"/>
            <a:ext cx="4490856" cy="1057170"/>
          </a:xfrm>
          <a:custGeom>
            <a:avLst/>
            <a:gdLst/>
            <a:ahLst/>
            <a:cxnLst/>
            <a:rect r="r" b="b" t="t" l="l"/>
            <a:pathLst>
              <a:path h="1057170" w="4490856">
                <a:moveTo>
                  <a:pt x="0" y="0"/>
                </a:moveTo>
                <a:lnTo>
                  <a:pt x="4490857" y="0"/>
                </a:lnTo>
                <a:lnTo>
                  <a:pt x="4490857" y="1057170"/>
                </a:lnTo>
                <a:lnTo>
                  <a:pt x="0" y="1057170"/>
                </a:lnTo>
                <a:lnTo>
                  <a:pt x="0" y="0"/>
                </a:lnTo>
                <a:close/>
              </a:path>
            </a:pathLst>
          </a:custGeom>
          <a:blipFill>
            <a:blip r:embed="rId6"/>
            <a:stretch>
              <a:fillRect l="0" t="0" r="0" b="0"/>
            </a:stretch>
          </a:blipFill>
        </p:spPr>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6250" t="0" r="-6250" b="0"/>
            </a:stretch>
          </a:blipFill>
        </p:spPr>
      </p:sp>
      <p:sp>
        <p:nvSpPr>
          <p:cNvPr name="Freeform 3" id="3"/>
          <p:cNvSpPr/>
          <p:nvPr/>
        </p:nvSpPr>
        <p:spPr>
          <a:xfrm flipH="true" flipV="false" rot="5400000">
            <a:off x="-3306107" y="5694113"/>
            <a:ext cx="7603204" cy="1891297"/>
          </a:xfrm>
          <a:custGeom>
            <a:avLst/>
            <a:gdLst/>
            <a:ahLst/>
            <a:cxnLst/>
            <a:rect r="r" b="b" t="t" l="l"/>
            <a:pathLst>
              <a:path h="1891297" w="7603204">
                <a:moveTo>
                  <a:pt x="7603204" y="0"/>
                </a:moveTo>
                <a:lnTo>
                  <a:pt x="0" y="0"/>
                </a:lnTo>
                <a:lnTo>
                  <a:pt x="0" y="1891297"/>
                </a:lnTo>
                <a:lnTo>
                  <a:pt x="7603204" y="1891297"/>
                </a:lnTo>
                <a:lnTo>
                  <a:pt x="7603204" y="0"/>
                </a:lnTo>
                <a:close/>
              </a:path>
            </a:pathLst>
          </a:custGeom>
          <a:blipFill>
            <a:blip r:embed="rId3"/>
            <a:stretch>
              <a:fillRect l="0" t="0" r="0" b="0"/>
            </a:stretch>
          </a:blipFill>
        </p:spPr>
      </p:sp>
      <p:sp>
        <p:nvSpPr>
          <p:cNvPr name="Freeform 4" id="4"/>
          <p:cNvSpPr/>
          <p:nvPr/>
        </p:nvSpPr>
        <p:spPr>
          <a:xfrm flipH="false" flipV="false" rot="0">
            <a:off x="-450153" y="-434233"/>
            <a:ext cx="4262923" cy="5120628"/>
          </a:xfrm>
          <a:custGeom>
            <a:avLst/>
            <a:gdLst/>
            <a:ahLst/>
            <a:cxnLst/>
            <a:rect r="r" b="b" t="t" l="l"/>
            <a:pathLst>
              <a:path h="5120628" w="4262923">
                <a:moveTo>
                  <a:pt x="0" y="0"/>
                </a:moveTo>
                <a:lnTo>
                  <a:pt x="4262923" y="0"/>
                </a:lnTo>
                <a:lnTo>
                  <a:pt x="4262923" y="5120627"/>
                </a:lnTo>
                <a:lnTo>
                  <a:pt x="0" y="5120627"/>
                </a:lnTo>
                <a:lnTo>
                  <a:pt x="0" y="0"/>
                </a:lnTo>
                <a:close/>
              </a:path>
            </a:pathLst>
          </a:custGeom>
          <a:blipFill>
            <a:blip r:embed="rId4"/>
            <a:stretch>
              <a:fillRect l="0" t="0" r="0" b="0"/>
            </a:stretch>
          </a:blipFill>
        </p:spPr>
      </p:sp>
      <p:sp>
        <p:nvSpPr>
          <p:cNvPr name="Freeform 5" id="5"/>
          <p:cNvSpPr/>
          <p:nvPr/>
        </p:nvSpPr>
        <p:spPr>
          <a:xfrm flipH="false" flipV="true" rot="5400000">
            <a:off x="13994907" y="2627353"/>
            <a:ext cx="7603204" cy="1891297"/>
          </a:xfrm>
          <a:custGeom>
            <a:avLst/>
            <a:gdLst/>
            <a:ahLst/>
            <a:cxnLst/>
            <a:rect r="r" b="b" t="t" l="l"/>
            <a:pathLst>
              <a:path h="1891297" w="7603204">
                <a:moveTo>
                  <a:pt x="0" y="1891297"/>
                </a:moveTo>
                <a:lnTo>
                  <a:pt x="7603203" y="1891297"/>
                </a:lnTo>
                <a:lnTo>
                  <a:pt x="7603203" y="0"/>
                </a:lnTo>
                <a:lnTo>
                  <a:pt x="0" y="0"/>
                </a:lnTo>
                <a:lnTo>
                  <a:pt x="0" y="1891297"/>
                </a:lnTo>
                <a:close/>
              </a:path>
            </a:pathLst>
          </a:custGeom>
          <a:blipFill>
            <a:blip r:embed="rId3"/>
            <a:stretch>
              <a:fillRect l="0" t="0" r="0" b="0"/>
            </a:stretch>
          </a:blipFill>
        </p:spPr>
      </p:sp>
      <p:sp>
        <p:nvSpPr>
          <p:cNvPr name="Freeform 6" id="6"/>
          <p:cNvSpPr/>
          <p:nvPr/>
        </p:nvSpPr>
        <p:spPr>
          <a:xfrm flipH="true" flipV="true" rot="0">
            <a:off x="14324509" y="5585433"/>
            <a:ext cx="4262923" cy="5120628"/>
          </a:xfrm>
          <a:custGeom>
            <a:avLst/>
            <a:gdLst/>
            <a:ahLst/>
            <a:cxnLst/>
            <a:rect r="r" b="b" t="t" l="l"/>
            <a:pathLst>
              <a:path h="5120628" w="4262923">
                <a:moveTo>
                  <a:pt x="4262923" y="5120628"/>
                </a:moveTo>
                <a:lnTo>
                  <a:pt x="0" y="5120628"/>
                </a:lnTo>
                <a:lnTo>
                  <a:pt x="0" y="0"/>
                </a:lnTo>
                <a:lnTo>
                  <a:pt x="4262923" y="0"/>
                </a:lnTo>
                <a:lnTo>
                  <a:pt x="4262923" y="5120628"/>
                </a:lnTo>
                <a:close/>
              </a:path>
            </a:pathLst>
          </a:custGeom>
          <a:blipFill>
            <a:blip r:embed="rId4"/>
            <a:stretch>
              <a:fillRect l="0" t="0" r="0" b="0"/>
            </a:stretch>
          </a:blipFill>
        </p:spPr>
      </p:sp>
      <p:grpSp>
        <p:nvGrpSpPr>
          <p:cNvPr name="Group 7" id="7"/>
          <p:cNvGrpSpPr/>
          <p:nvPr/>
        </p:nvGrpSpPr>
        <p:grpSpPr>
          <a:xfrm rot="0">
            <a:off x="1028700" y="1028700"/>
            <a:ext cx="16230600" cy="8229600"/>
            <a:chOff x="0" y="0"/>
            <a:chExt cx="4274726" cy="2167467"/>
          </a:xfrm>
        </p:grpSpPr>
        <p:sp>
          <p:nvSpPr>
            <p:cNvPr name="Freeform 8" id="8"/>
            <p:cNvSpPr/>
            <p:nvPr/>
          </p:nvSpPr>
          <p:spPr>
            <a:xfrm flipH="false" flipV="false" rot="0">
              <a:off x="0" y="0"/>
              <a:ext cx="4274726" cy="2167467"/>
            </a:xfrm>
            <a:custGeom>
              <a:avLst/>
              <a:gdLst/>
              <a:ahLst/>
              <a:cxnLst/>
              <a:rect r="r" b="b" t="t" l="l"/>
              <a:pathLst>
                <a:path h="2167467" w="4274726">
                  <a:moveTo>
                    <a:pt x="0" y="0"/>
                  </a:moveTo>
                  <a:lnTo>
                    <a:pt x="4274726" y="0"/>
                  </a:lnTo>
                  <a:lnTo>
                    <a:pt x="4274726" y="2167467"/>
                  </a:lnTo>
                  <a:lnTo>
                    <a:pt x="0" y="2167467"/>
                  </a:lnTo>
                  <a:close/>
                </a:path>
              </a:pathLst>
            </a:custGeom>
            <a:solidFill>
              <a:srgbClr val="F2F4F2"/>
            </a:solidFill>
            <a:ln w="19050" cap="sq">
              <a:solidFill>
                <a:srgbClr val="6D869A"/>
              </a:solidFill>
              <a:prstDash val="solid"/>
              <a:miter/>
            </a:ln>
          </p:spPr>
        </p:sp>
        <p:sp>
          <p:nvSpPr>
            <p:cNvPr name="TextBox 9" id="9"/>
            <p:cNvSpPr txBox="true"/>
            <p:nvPr/>
          </p:nvSpPr>
          <p:spPr>
            <a:xfrm>
              <a:off x="0" y="-38100"/>
              <a:ext cx="4274726" cy="2205567"/>
            </a:xfrm>
            <a:prstGeom prst="rect">
              <a:avLst/>
            </a:prstGeom>
          </p:spPr>
          <p:txBody>
            <a:bodyPr anchor="ctr" rtlCol="false" tIns="50800" lIns="50800" bIns="50800" rIns="50800"/>
            <a:lstStyle/>
            <a:p>
              <a:pPr algn="ctr">
                <a:lnSpc>
                  <a:spcPts val="2659"/>
                </a:lnSpc>
                <a:spcBef>
                  <a:spcPct val="0"/>
                </a:spcBef>
              </a:pPr>
            </a:p>
          </p:txBody>
        </p:sp>
      </p:grpSp>
      <p:sp>
        <p:nvSpPr>
          <p:cNvPr name="Freeform 10" id="10"/>
          <p:cNvSpPr/>
          <p:nvPr/>
        </p:nvSpPr>
        <p:spPr>
          <a:xfrm flipH="false" flipV="false" rot="0">
            <a:off x="1072083" y="2452738"/>
            <a:ext cx="11301259" cy="5693009"/>
          </a:xfrm>
          <a:custGeom>
            <a:avLst/>
            <a:gdLst/>
            <a:ahLst/>
            <a:cxnLst/>
            <a:rect r="r" b="b" t="t" l="l"/>
            <a:pathLst>
              <a:path h="5693009" w="11301259">
                <a:moveTo>
                  <a:pt x="0" y="0"/>
                </a:moveTo>
                <a:lnTo>
                  <a:pt x="11301259" y="0"/>
                </a:lnTo>
                <a:lnTo>
                  <a:pt x="11301259" y="5693009"/>
                </a:lnTo>
                <a:lnTo>
                  <a:pt x="0" y="5693009"/>
                </a:lnTo>
                <a:lnTo>
                  <a:pt x="0" y="0"/>
                </a:lnTo>
                <a:close/>
              </a:path>
            </a:pathLst>
          </a:custGeom>
          <a:blipFill>
            <a:blip r:embed="rId5"/>
            <a:stretch>
              <a:fillRect l="0" t="0" r="0" b="0"/>
            </a:stretch>
          </a:blipFill>
        </p:spPr>
      </p:sp>
      <p:sp>
        <p:nvSpPr>
          <p:cNvPr name="TextBox 11" id="11"/>
          <p:cNvSpPr txBox="true"/>
          <p:nvPr/>
        </p:nvSpPr>
        <p:spPr>
          <a:xfrm rot="0">
            <a:off x="1072083" y="1174855"/>
            <a:ext cx="16230600" cy="804539"/>
          </a:xfrm>
          <a:prstGeom prst="rect">
            <a:avLst/>
          </a:prstGeom>
        </p:spPr>
        <p:txBody>
          <a:bodyPr anchor="t" rtlCol="false" tIns="0" lIns="0" bIns="0" rIns="0">
            <a:spAutoFit/>
          </a:bodyPr>
          <a:lstStyle/>
          <a:p>
            <a:pPr algn="ctr">
              <a:lnSpc>
                <a:spcPts val="6580"/>
              </a:lnSpc>
            </a:pPr>
            <a:r>
              <a:rPr lang="en-US" sz="4700">
                <a:solidFill>
                  <a:srgbClr val="161B1C"/>
                </a:solidFill>
                <a:latin typeface="Sego"/>
                <a:ea typeface="Sego"/>
                <a:cs typeface="Sego"/>
                <a:sym typeface="Sego"/>
              </a:rPr>
              <a:t>Top Hiring Company in Each Of the Top 10 Industries :</a:t>
            </a:r>
          </a:p>
        </p:txBody>
      </p:sp>
      <p:sp>
        <p:nvSpPr>
          <p:cNvPr name="TextBox 12" id="12"/>
          <p:cNvSpPr txBox="true"/>
          <p:nvPr/>
        </p:nvSpPr>
        <p:spPr>
          <a:xfrm rot="0">
            <a:off x="12316192" y="2271883"/>
            <a:ext cx="4885958" cy="6528435"/>
          </a:xfrm>
          <a:prstGeom prst="rect">
            <a:avLst/>
          </a:prstGeom>
        </p:spPr>
        <p:txBody>
          <a:bodyPr anchor="t" rtlCol="false" tIns="0" lIns="0" bIns="0" rIns="0">
            <a:spAutoFit/>
          </a:bodyPr>
          <a:lstStyle/>
          <a:p>
            <a:pPr algn="l">
              <a:lnSpc>
                <a:spcPts val="3079"/>
              </a:lnSpc>
            </a:pPr>
            <a:r>
              <a:rPr lang="en-US" sz="2199">
                <a:solidFill>
                  <a:srgbClr val="161B1C"/>
                </a:solidFill>
                <a:latin typeface="Open Sauce"/>
                <a:ea typeface="Open Sauce"/>
                <a:cs typeface="Open Sauce"/>
                <a:sym typeface="Open Sauce"/>
              </a:rPr>
              <a:t>   </a:t>
            </a:r>
            <a:r>
              <a:rPr lang="en-US" sz="2199" b="true">
                <a:solidFill>
                  <a:srgbClr val="161B1C"/>
                </a:solidFill>
                <a:latin typeface="Open Sauce Bold"/>
                <a:ea typeface="Open Sauce Bold"/>
                <a:cs typeface="Open Sauce Bold"/>
                <a:sym typeface="Open Sauce Bold"/>
              </a:rPr>
              <a:t>Insights :</a:t>
            </a:r>
          </a:p>
          <a:p>
            <a:pPr algn="l">
              <a:lnSpc>
                <a:spcPts val="1399"/>
              </a:lnSpc>
            </a:pPr>
          </a:p>
          <a:p>
            <a:pPr algn="l" marL="431799" indent="-215899" lvl="1">
              <a:lnSpc>
                <a:spcPts val="2799"/>
              </a:lnSpc>
              <a:buFont typeface="Arial"/>
              <a:buChar char="•"/>
            </a:pPr>
            <a:r>
              <a:rPr lang="en-US" sz="1999">
                <a:solidFill>
                  <a:srgbClr val="161B1C"/>
                </a:solidFill>
                <a:latin typeface="Open Sauce"/>
                <a:ea typeface="Open Sauce"/>
                <a:cs typeface="Open Sauce"/>
                <a:sym typeface="Open Sauce"/>
              </a:rPr>
              <a:t>Accenture dominates IT Services &amp; Consulting hiring, far outpacing other industries’ leaders, showing strong concentration of demand in core tech services.</a:t>
            </a:r>
          </a:p>
          <a:p>
            <a:pPr algn="l">
              <a:lnSpc>
                <a:spcPts val="1399"/>
              </a:lnSpc>
            </a:pPr>
          </a:p>
          <a:p>
            <a:pPr algn="l" marL="431799" indent="-215899" lvl="1">
              <a:lnSpc>
                <a:spcPts val="2799"/>
              </a:lnSpc>
              <a:buFont typeface="Arial"/>
              <a:buChar char="•"/>
            </a:pPr>
            <a:r>
              <a:rPr lang="en-US" sz="1999">
                <a:solidFill>
                  <a:srgbClr val="161B1C"/>
                </a:solidFill>
                <a:latin typeface="Open Sauce"/>
                <a:ea typeface="Open Sauce"/>
                <a:cs typeface="Open Sauce"/>
                <a:sym typeface="Open Sauce"/>
              </a:rPr>
              <a:t>Each industry is led by a few dominant employers, such as Bajaj Finance (NBFC), Ernst &amp; Young (Management Consulting), Amazon (Internet), and Apollo Pharmacy (Pharma).</a:t>
            </a:r>
          </a:p>
          <a:p>
            <a:pPr algn="l">
              <a:lnSpc>
                <a:spcPts val="1399"/>
              </a:lnSpc>
            </a:pPr>
          </a:p>
          <a:p>
            <a:pPr algn="l" marL="431799" indent="-215899" lvl="1">
              <a:lnSpc>
                <a:spcPts val="2799"/>
              </a:lnSpc>
              <a:buFont typeface="Arial"/>
              <a:buChar char="•"/>
            </a:pPr>
            <a:r>
              <a:rPr lang="en-US" sz="1999">
                <a:solidFill>
                  <a:srgbClr val="161B1C"/>
                </a:solidFill>
                <a:latin typeface="Open Sauce"/>
                <a:ea typeface="Open Sauce"/>
                <a:cs typeface="Open Sauce"/>
                <a:sym typeface="Open Sauce"/>
              </a:rPr>
              <a:t>Strong hiring extends beyond pure tech, with Banking, NBFCs, Pharma, BPO, and Analytics sectors also demonstrating steady recruitment demand.</a:t>
            </a:r>
          </a:p>
        </p:txBody>
      </p:sp>
      <p:sp>
        <p:nvSpPr>
          <p:cNvPr name="Freeform 13" id="13"/>
          <p:cNvSpPr/>
          <p:nvPr/>
        </p:nvSpPr>
        <p:spPr>
          <a:xfrm flipH="false" flipV="false" rot="0">
            <a:off x="13786235" y="9229830"/>
            <a:ext cx="4490856" cy="1057170"/>
          </a:xfrm>
          <a:custGeom>
            <a:avLst/>
            <a:gdLst/>
            <a:ahLst/>
            <a:cxnLst/>
            <a:rect r="r" b="b" t="t" l="l"/>
            <a:pathLst>
              <a:path h="1057170" w="4490856">
                <a:moveTo>
                  <a:pt x="0" y="0"/>
                </a:moveTo>
                <a:lnTo>
                  <a:pt x="4490857" y="0"/>
                </a:lnTo>
                <a:lnTo>
                  <a:pt x="4490857" y="1057170"/>
                </a:lnTo>
                <a:lnTo>
                  <a:pt x="0" y="1057170"/>
                </a:lnTo>
                <a:lnTo>
                  <a:pt x="0" y="0"/>
                </a:lnTo>
                <a:close/>
              </a:path>
            </a:pathLst>
          </a:custGeom>
          <a:blipFill>
            <a:blip r:embed="rId6"/>
            <a:stretch>
              <a:fillRect l="0" t="0" r="0" b="0"/>
            </a:stretch>
          </a:blipFill>
        </p:spPr>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6250" t="0" r="-6250" b="0"/>
            </a:stretch>
          </a:blipFill>
        </p:spPr>
      </p:sp>
      <p:sp>
        <p:nvSpPr>
          <p:cNvPr name="Freeform 3" id="3"/>
          <p:cNvSpPr/>
          <p:nvPr/>
        </p:nvSpPr>
        <p:spPr>
          <a:xfrm flipH="true" flipV="false" rot="5400000">
            <a:off x="-3306107" y="5694113"/>
            <a:ext cx="7603204" cy="1891297"/>
          </a:xfrm>
          <a:custGeom>
            <a:avLst/>
            <a:gdLst/>
            <a:ahLst/>
            <a:cxnLst/>
            <a:rect r="r" b="b" t="t" l="l"/>
            <a:pathLst>
              <a:path h="1891297" w="7603204">
                <a:moveTo>
                  <a:pt x="7603204" y="0"/>
                </a:moveTo>
                <a:lnTo>
                  <a:pt x="0" y="0"/>
                </a:lnTo>
                <a:lnTo>
                  <a:pt x="0" y="1891297"/>
                </a:lnTo>
                <a:lnTo>
                  <a:pt x="7603204" y="1891297"/>
                </a:lnTo>
                <a:lnTo>
                  <a:pt x="7603204" y="0"/>
                </a:lnTo>
                <a:close/>
              </a:path>
            </a:pathLst>
          </a:custGeom>
          <a:blipFill>
            <a:blip r:embed="rId3"/>
            <a:stretch>
              <a:fillRect l="0" t="0" r="0" b="0"/>
            </a:stretch>
          </a:blipFill>
        </p:spPr>
      </p:sp>
      <p:sp>
        <p:nvSpPr>
          <p:cNvPr name="Freeform 4" id="4"/>
          <p:cNvSpPr/>
          <p:nvPr/>
        </p:nvSpPr>
        <p:spPr>
          <a:xfrm flipH="false" flipV="false" rot="0">
            <a:off x="-450153" y="-434233"/>
            <a:ext cx="4262923" cy="5120628"/>
          </a:xfrm>
          <a:custGeom>
            <a:avLst/>
            <a:gdLst/>
            <a:ahLst/>
            <a:cxnLst/>
            <a:rect r="r" b="b" t="t" l="l"/>
            <a:pathLst>
              <a:path h="5120628" w="4262923">
                <a:moveTo>
                  <a:pt x="0" y="0"/>
                </a:moveTo>
                <a:lnTo>
                  <a:pt x="4262923" y="0"/>
                </a:lnTo>
                <a:lnTo>
                  <a:pt x="4262923" y="5120627"/>
                </a:lnTo>
                <a:lnTo>
                  <a:pt x="0" y="5120627"/>
                </a:lnTo>
                <a:lnTo>
                  <a:pt x="0" y="0"/>
                </a:lnTo>
                <a:close/>
              </a:path>
            </a:pathLst>
          </a:custGeom>
          <a:blipFill>
            <a:blip r:embed="rId4"/>
            <a:stretch>
              <a:fillRect l="0" t="0" r="0" b="0"/>
            </a:stretch>
          </a:blipFill>
        </p:spPr>
      </p:sp>
      <p:sp>
        <p:nvSpPr>
          <p:cNvPr name="Freeform 5" id="5"/>
          <p:cNvSpPr/>
          <p:nvPr/>
        </p:nvSpPr>
        <p:spPr>
          <a:xfrm flipH="false" flipV="true" rot="5400000">
            <a:off x="13994907" y="2627353"/>
            <a:ext cx="7603204" cy="1891297"/>
          </a:xfrm>
          <a:custGeom>
            <a:avLst/>
            <a:gdLst/>
            <a:ahLst/>
            <a:cxnLst/>
            <a:rect r="r" b="b" t="t" l="l"/>
            <a:pathLst>
              <a:path h="1891297" w="7603204">
                <a:moveTo>
                  <a:pt x="0" y="1891297"/>
                </a:moveTo>
                <a:lnTo>
                  <a:pt x="7603203" y="1891297"/>
                </a:lnTo>
                <a:lnTo>
                  <a:pt x="7603203" y="0"/>
                </a:lnTo>
                <a:lnTo>
                  <a:pt x="0" y="0"/>
                </a:lnTo>
                <a:lnTo>
                  <a:pt x="0" y="1891297"/>
                </a:lnTo>
                <a:close/>
              </a:path>
            </a:pathLst>
          </a:custGeom>
          <a:blipFill>
            <a:blip r:embed="rId3"/>
            <a:stretch>
              <a:fillRect l="0" t="0" r="0" b="0"/>
            </a:stretch>
          </a:blipFill>
        </p:spPr>
      </p:sp>
      <p:sp>
        <p:nvSpPr>
          <p:cNvPr name="Freeform 6" id="6"/>
          <p:cNvSpPr/>
          <p:nvPr/>
        </p:nvSpPr>
        <p:spPr>
          <a:xfrm flipH="true" flipV="true" rot="0">
            <a:off x="14324509" y="5585433"/>
            <a:ext cx="4262923" cy="5120628"/>
          </a:xfrm>
          <a:custGeom>
            <a:avLst/>
            <a:gdLst/>
            <a:ahLst/>
            <a:cxnLst/>
            <a:rect r="r" b="b" t="t" l="l"/>
            <a:pathLst>
              <a:path h="5120628" w="4262923">
                <a:moveTo>
                  <a:pt x="4262923" y="5120628"/>
                </a:moveTo>
                <a:lnTo>
                  <a:pt x="0" y="5120628"/>
                </a:lnTo>
                <a:lnTo>
                  <a:pt x="0" y="0"/>
                </a:lnTo>
                <a:lnTo>
                  <a:pt x="4262923" y="0"/>
                </a:lnTo>
                <a:lnTo>
                  <a:pt x="4262923" y="5120628"/>
                </a:lnTo>
                <a:close/>
              </a:path>
            </a:pathLst>
          </a:custGeom>
          <a:blipFill>
            <a:blip r:embed="rId4"/>
            <a:stretch>
              <a:fillRect l="0" t="0" r="0" b="0"/>
            </a:stretch>
          </a:blipFill>
        </p:spPr>
      </p:sp>
      <p:grpSp>
        <p:nvGrpSpPr>
          <p:cNvPr name="Group 7" id="7"/>
          <p:cNvGrpSpPr/>
          <p:nvPr/>
        </p:nvGrpSpPr>
        <p:grpSpPr>
          <a:xfrm rot="0">
            <a:off x="1028700" y="1028700"/>
            <a:ext cx="16230600" cy="8229600"/>
            <a:chOff x="0" y="0"/>
            <a:chExt cx="4274726" cy="2167467"/>
          </a:xfrm>
        </p:grpSpPr>
        <p:sp>
          <p:nvSpPr>
            <p:cNvPr name="Freeform 8" id="8"/>
            <p:cNvSpPr/>
            <p:nvPr/>
          </p:nvSpPr>
          <p:spPr>
            <a:xfrm flipH="false" flipV="false" rot="0">
              <a:off x="0" y="0"/>
              <a:ext cx="4274726" cy="2167467"/>
            </a:xfrm>
            <a:custGeom>
              <a:avLst/>
              <a:gdLst/>
              <a:ahLst/>
              <a:cxnLst/>
              <a:rect r="r" b="b" t="t" l="l"/>
              <a:pathLst>
                <a:path h="2167467" w="4274726">
                  <a:moveTo>
                    <a:pt x="0" y="0"/>
                  </a:moveTo>
                  <a:lnTo>
                    <a:pt x="4274726" y="0"/>
                  </a:lnTo>
                  <a:lnTo>
                    <a:pt x="4274726" y="2167467"/>
                  </a:lnTo>
                  <a:lnTo>
                    <a:pt x="0" y="2167467"/>
                  </a:lnTo>
                  <a:close/>
                </a:path>
              </a:pathLst>
            </a:custGeom>
            <a:solidFill>
              <a:srgbClr val="F2F4F2"/>
            </a:solidFill>
            <a:ln w="19050" cap="sq">
              <a:solidFill>
                <a:srgbClr val="6D869A"/>
              </a:solidFill>
              <a:prstDash val="solid"/>
              <a:miter/>
            </a:ln>
          </p:spPr>
        </p:sp>
        <p:sp>
          <p:nvSpPr>
            <p:cNvPr name="TextBox 9" id="9"/>
            <p:cNvSpPr txBox="true"/>
            <p:nvPr/>
          </p:nvSpPr>
          <p:spPr>
            <a:xfrm>
              <a:off x="0" y="-38100"/>
              <a:ext cx="4274726" cy="2205567"/>
            </a:xfrm>
            <a:prstGeom prst="rect">
              <a:avLst/>
            </a:prstGeom>
          </p:spPr>
          <p:txBody>
            <a:bodyPr anchor="ctr" rtlCol="false" tIns="50800" lIns="50800" bIns="50800" rIns="50800"/>
            <a:lstStyle/>
            <a:p>
              <a:pPr algn="ctr">
                <a:lnSpc>
                  <a:spcPts val="2659"/>
                </a:lnSpc>
                <a:spcBef>
                  <a:spcPct val="0"/>
                </a:spcBef>
              </a:pPr>
            </a:p>
          </p:txBody>
        </p:sp>
      </p:grpSp>
      <p:sp>
        <p:nvSpPr>
          <p:cNvPr name="Freeform 10" id="10"/>
          <p:cNvSpPr/>
          <p:nvPr/>
        </p:nvSpPr>
        <p:spPr>
          <a:xfrm flipH="false" flipV="false" rot="0">
            <a:off x="1115474" y="2764720"/>
            <a:ext cx="11301259" cy="5622376"/>
          </a:xfrm>
          <a:custGeom>
            <a:avLst/>
            <a:gdLst/>
            <a:ahLst/>
            <a:cxnLst/>
            <a:rect r="r" b="b" t="t" l="l"/>
            <a:pathLst>
              <a:path h="5622376" w="11301259">
                <a:moveTo>
                  <a:pt x="0" y="0"/>
                </a:moveTo>
                <a:lnTo>
                  <a:pt x="11301259" y="0"/>
                </a:lnTo>
                <a:lnTo>
                  <a:pt x="11301259" y="5622376"/>
                </a:lnTo>
                <a:lnTo>
                  <a:pt x="0" y="5622376"/>
                </a:lnTo>
                <a:lnTo>
                  <a:pt x="0" y="0"/>
                </a:lnTo>
                <a:close/>
              </a:path>
            </a:pathLst>
          </a:custGeom>
          <a:blipFill>
            <a:blip r:embed="rId5"/>
            <a:stretch>
              <a:fillRect l="0" t="0" r="0" b="0"/>
            </a:stretch>
          </a:blipFill>
        </p:spPr>
      </p:sp>
      <p:sp>
        <p:nvSpPr>
          <p:cNvPr name="TextBox 11" id="11"/>
          <p:cNvSpPr txBox="true"/>
          <p:nvPr/>
        </p:nvSpPr>
        <p:spPr>
          <a:xfrm rot="0">
            <a:off x="1072083" y="1174855"/>
            <a:ext cx="16230600" cy="804539"/>
          </a:xfrm>
          <a:prstGeom prst="rect">
            <a:avLst/>
          </a:prstGeom>
        </p:spPr>
        <p:txBody>
          <a:bodyPr anchor="t" rtlCol="false" tIns="0" lIns="0" bIns="0" rIns="0">
            <a:spAutoFit/>
          </a:bodyPr>
          <a:lstStyle/>
          <a:p>
            <a:pPr algn="ctr">
              <a:lnSpc>
                <a:spcPts val="6580"/>
              </a:lnSpc>
            </a:pPr>
            <a:r>
              <a:rPr lang="en-US" sz="4700">
                <a:solidFill>
                  <a:srgbClr val="161B1C"/>
                </a:solidFill>
                <a:latin typeface="Sego"/>
                <a:ea typeface="Sego"/>
                <a:cs typeface="Sego"/>
                <a:sym typeface="Sego"/>
              </a:rPr>
              <a:t>Top 10 Industries by Total Reviews :</a:t>
            </a:r>
          </a:p>
        </p:txBody>
      </p:sp>
      <p:sp>
        <p:nvSpPr>
          <p:cNvPr name="TextBox 12" id="12"/>
          <p:cNvSpPr txBox="true"/>
          <p:nvPr/>
        </p:nvSpPr>
        <p:spPr>
          <a:xfrm rot="0">
            <a:off x="12244234" y="2252833"/>
            <a:ext cx="4986491" cy="6880860"/>
          </a:xfrm>
          <a:prstGeom prst="rect">
            <a:avLst/>
          </a:prstGeom>
        </p:spPr>
        <p:txBody>
          <a:bodyPr anchor="t" rtlCol="false" tIns="0" lIns="0" bIns="0" rIns="0">
            <a:spAutoFit/>
          </a:bodyPr>
          <a:lstStyle/>
          <a:p>
            <a:pPr algn="l">
              <a:lnSpc>
                <a:spcPts val="3079"/>
              </a:lnSpc>
            </a:pPr>
            <a:r>
              <a:rPr lang="en-US" sz="2199">
                <a:solidFill>
                  <a:srgbClr val="161B1C"/>
                </a:solidFill>
                <a:latin typeface="Open Sauce"/>
                <a:ea typeface="Open Sauce"/>
                <a:cs typeface="Open Sauce"/>
                <a:sym typeface="Open Sauce"/>
              </a:rPr>
              <a:t>   </a:t>
            </a:r>
            <a:r>
              <a:rPr lang="en-US" sz="2199" b="true">
                <a:solidFill>
                  <a:srgbClr val="161B1C"/>
                </a:solidFill>
                <a:latin typeface="Open Sauce Bold"/>
                <a:ea typeface="Open Sauce Bold"/>
                <a:cs typeface="Open Sauce Bold"/>
                <a:sym typeface="Open Sauce Bold"/>
              </a:rPr>
              <a:t>Insights :</a:t>
            </a:r>
          </a:p>
          <a:p>
            <a:pPr algn="l">
              <a:lnSpc>
                <a:spcPts val="1399"/>
              </a:lnSpc>
            </a:pPr>
          </a:p>
          <a:p>
            <a:pPr algn="l" marL="431799" indent="-215899" lvl="1">
              <a:lnSpc>
                <a:spcPts val="2799"/>
              </a:lnSpc>
              <a:buFont typeface="Arial"/>
              <a:buChar char="•"/>
            </a:pPr>
            <a:r>
              <a:rPr lang="en-US" sz="1999">
                <a:solidFill>
                  <a:srgbClr val="161B1C"/>
                </a:solidFill>
                <a:latin typeface="Open Sauce"/>
                <a:ea typeface="Open Sauce"/>
                <a:cs typeface="Open Sauce"/>
                <a:sym typeface="Open Sauce"/>
              </a:rPr>
              <a:t>IT Servi</a:t>
            </a:r>
            <a:r>
              <a:rPr lang="en-US" sz="1999">
                <a:solidFill>
                  <a:srgbClr val="161B1C"/>
                </a:solidFill>
                <a:latin typeface="Open Sauce"/>
                <a:ea typeface="Open Sauce"/>
                <a:cs typeface="Open Sauce"/>
                <a:sym typeface="Open Sauce"/>
              </a:rPr>
              <a:t>ces &amp; Consulting overwhelmingly lead in total reviews, indicating a large workforce, high employee engagement, and well-established feedback cycles on AmbitionBox.</a:t>
            </a:r>
          </a:p>
          <a:p>
            <a:pPr algn="l">
              <a:lnSpc>
                <a:spcPts val="1399"/>
              </a:lnSpc>
            </a:pPr>
          </a:p>
          <a:p>
            <a:pPr algn="l" marL="431799" indent="-215899" lvl="1">
              <a:lnSpc>
                <a:spcPts val="2799"/>
              </a:lnSpc>
              <a:buFont typeface="Arial"/>
              <a:buChar char="•"/>
            </a:pPr>
            <a:r>
              <a:rPr lang="en-US" sz="1999">
                <a:solidFill>
                  <a:srgbClr val="161B1C"/>
                </a:solidFill>
                <a:latin typeface="Open Sauce"/>
                <a:ea typeface="Open Sauce"/>
                <a:cs typeface="Open Sauce"/>
                <a:sym typeface="Open Sauce"/>
              </a:rPr>
              <a:t>Banking and BPO sectors follow with substantial review volumes, reflecting their operational scale and structured employee feedback mechanisms.</a:t>
            </a:r>
          </a:p>
          <a:p>
            <a:pPr algn="l">
              <a:lnSpc>
                <a:spcPts val="1399"/>
              </a:lnSpc>
            </a:pPr>
          </a:p>
          <a:p>
            <a:pPr algn="l" marL="431799" indent="-215899" lvl="1">
              <a:lnSpc>
                <a:spcPts val="2799"/>
              </a:lnSpc>
              <a:buFont typeface="Arial"/>
              <a:buChar char="•"/>
            </a:pPr>
            <a:r>
              <a:rPr lang="en-US" sz="1999">
                <a:solidFill>
                  <a:srgbClr val="161B1C"/>
                </a:solidFill>
                <a:latin typeface="Open Sauce"/>
                <a:ea typeface="Open Sauce"/>
                <a:cs typeface="Open Sauce"/>
                <a:sym typeface="Open Sauce"/>
              </a:rPr>
              <a:t>Sectors like Pharma, Insurance, and Financial Services show lower review counts, likely due to smaller workforce sizes, limited digital engagement, or fewer actively reviewed companies.</a:t>
            </a:r>
          </a:p>
        </p:txBody>
      </p:sp>
      <p:sp>
        <p:nvSpPr>
          <p:cNvPr name="Freeform 13" id="13"/>
          <p:cNvSpPr/>
          <p:nvPr/>
        </p:nvSpPr>
        <p:spPr>
          <a:xfrm flipH="false" flipV="false" rot="0">
            <a:off x="13786235" y="9229830"/>
            <a:ext cx="4490856" cy="1057170"/>
          </a:xfrm>
          <a:custGeom>
            <a:avLst/>
            <a:gdLst/>
            <a:ahLst/>
            <a:cxnLst/>
            <a:rect r="r" b="b" t="t" l="l"/>
            <a:pathLst>
              <a:path h="1057170" w="4490856">
                <a:moveTo>
                  <a:pt x="0" y="0"/>
                </a:moveTo>
                <a:lnTo>
                  <a:pt x="4490857" y="0"/>
                </a:lnTo>
                <a:lnTo>
                  <a:pt x="4490857" y="1057170"/>
                </a:lnTo>
                <a:lnTo>
                  <a:pt x="0" y="1057170"/>
                </a:lnTo>
                <a:lnTo>
                  <a:pt x="0" y="0"/>
                </a:lnTo>
                <a:close/>
              </a:path>
            </a:pathLst>
          </a:custGeom>
          <a:blipFill>
            <a:blip r:embed="rId6"/>
            <a:stretch>
              <a:fillRect l="0" t="0" r="0" b="0"/>
            </a:stretch>
          </a:blipFill>
        </p:spPr>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6250" t="0" r="-6250" b="0"/>
            </a:stretch>
          </a:blipFill>
        </p:spPr>
      </p:sp>
      <p:sp>
        <p:nvSpPr>
          <p:cNvPr name="Freeform 3" id="3"/>
          <p:cNvSpPr/>
          <p:nvPr/>
        </p:nvSpPr>
        <p:spPr>
          <a:xfrm flipH="true" flipV="false" rot="5400000">
            <a:off x="-3306107" y="5694113"/>
            <a:ext cx="7603204" cy="1891297"/>
          </a:xfrm>
          <a:custGeom>
            <a:avLst/>
            <a:gdLst/>
            <a:ahLst/>
            <a:cxnLst/>
            <a:rect r="r" b="b" t="t" l="l"/>
            <a:pathLst>
              <a:path h="1891297" w="7603204">
                <a:moveTo>
                  <a:pt x="7603204" y="0"/>
                </a:moveTo>
                <a:lnTo>
                  <a:pt x="0" y="0"/>
                </a:lnTo>
                <a:lnTo>
                  <a:pt x="0" y="1891297"/>
                </a:lnTo>
                <a:lnTo>
                  <a:pt x="7603204" y="1891297"/>
                </a:lnTo>
                <a:lnTo>
                  <a:pt x="7603204" y="0"/>
                </a:lnTo>
                <a:close/>
              </a:path>
            </a:pathLst>
          </a:custGeom>
          <a:blipFill>
            <a:blip r:embed="rId3"/>
            <a:stretch>
              <a:fillRect l="0" t="0" r="0" b="0"/>
            </a:stretch>
          </a:blipFill>
        </p:spPr>
      </p:sp>
      <p:sp>
        <p:nvSpPr>
          <p:cNvPr name="Freeform 4" id="4"/>
          <p:cNvSpPr/>
          <p:nvPr/>
        </p:nvSpPr>
        <p:spPr>
          <a:xfrm flipH="false" flipV="false" rot="0">
            <a:off x="-450153" y="-434233"/>
            <a:ext cx="4262923" cy="5120628"/>
          </a:xfrm>
          <a:custGeom>
            <a:avLst/>
            <a:gdLst/>
            <a:ahLst/>
            <a:cxnLst/>
            <a:rect r="r" b="b" t="t" l="l"/>
            <a:pathLst>
              <a:path h="5120628" w="4262923">
                <a:moveTo>
                  <a:pt x="0" y="0"/>
                </a:moveTo>
                <a:lnTo>
                  <a:pt x="4262923" y="0"/>
                </a:lnTo>
                <a:lnTo>
                  <a:pt x="4262923" y="5120627"/>
                </a:lnTo>
                <a:lnTo>
                  <a:pt x="0" y="5120627"/>
                </a:lnTo>
                <a:lnTo>
                  <a:pt x="0" y="0"/>
                </a:lnTo>
                <a:close/>
              </a:path>
            </a:pathLst>
          </a:custGeom>
          <a:blipFill>
            <a:blip r:embed="rId4"/>
            <a:stretch>
              <a:fillRect l="0" t="0" r="0" b="0"/>
            </a:stretch>
          </a:blipFill>
        </p:spPr>
      </p:sp>
      <p:sp>
        <p:nvSpPr>
          <p:cNvPr name="Freeform 5" id="5"/>
          <p:cNvSpPr/>
          <p:nvPr/>
        </p:nvSpPr>
        <p:spPr>
          <a:xfrm flipH="false" flipV="true" rot="5400000">
            <a:off x="13994907" y="2627353"/>
            <a:ext cx="7603204" cy="1891297"/>
          </a:xfrm>
          <a:custGeom>
            <a:avLst/>
            <a:gdLst/>
            <a:ahLst/>
            <a:cxnLst/>
            <a:rect r="r" b="b" t="t" l="l"/>
            <a:pathLst>
              <a:path h="1891297" w="7603204">
                <a:moveTo>
                  <a:pt x="0" y="1891297"/>
                </a:moveTo>
                <a:lnTo>
                  <a:pt x="7603203" y="1891297"/>
                </a:lnTo>
                <a:lnTo>
                  <a:pt x="7603203" y="0"/>
                </a:lnTo>
                <a:lnTo>
                  <a:pt x="0" y="0"/>
                </a:lnTo>
                <a:lnTo>
                  <a:pt x="0" y="1891297"/>
                </a:lnTo>
                <a:close/>
              </a:path>
            </a:pathLst>
          </a:custGeom>
          <a:blipFill>
            <a:blip r:embed="rId3"/>
            <a:stretch>
              <a:fillRect l="0" t="0" r="0" b="0"/>
            </a:stretch>
          </a:blipFill>
        </p:spPr>
      </p:sp>
      <p:sp>
        <p:nvSpPr>
          <p:cNvPr name="Freeform 6" id="6"/>
          <p:cNvSpPr/>
          <p:nvPr/>
        </p:nvSpPr>
        <p:spPr>
          <a:xfrm flipH="true" flipV="true" rot="0">
            <a:off x="14324509" y="5585433"/>
            <a:ext cx="4262923" cy="5120628"/>
          </a:xfrm>
          <a:custGeom>
            <a:avLst/>
            <a:gdLst/>
            <a:ahLst/>
            <a:cxnLst/>
            <a:rect r="r" b="b" t="t" l="l"/>
            <a:pathLst>
              <a:path h="5120628" w="4262923">
                <a:moveTo>
                  <a:pt x="4262923" y="5120628"/>
                </a:moveTo>
                <a:lnTo>
                  <a:pt x="0" y="5120628"/>
                </a:lnTo>
                <a:lnTo>
                  <a:pt x="0" y="0"/>
                </a:lnTo>
                <a:lnTo>
                  <a:pt x="4262923" y="0"/>
                </a:lnTo>
                <a:lnTo>
                  <a:pt x="4262923" y="5120628"/>
                </a:lnTo>
                <a:close/>
              </a:path>
            </a:pathLst>
          </a:custGeom>
          <a:blipFill>
            <a:blip r:embed="rId4"/>
            <a:stretch>
              <a:fillRect l="0" t="0" r="0" b="0"/>
            </a:stretch>
          </a:blipFill>
        </p:spPr>
      </p:sp>
      <p:grpSp>
        <p:nvGrpSpPr>
          <p:cNvPr name="Group 7" id="7"/>
          <p:cNvGrpSpPr/>
          <p:nvPr/>
        </p:nvGrpSpPr>
        <p:grpSpPr>
          <a:xfrm rot="0">
            <a:off x="1028700" y="971550"/>
            <a:ext cx="16230600" cy="8229600"/>
            <a:chOff x="0" y="0"/>
            <a:chExt cx="4274726" cy="2167467"/>
          </a:xfrm>
        </p:grpSpPr>
        <p:sp>
          <p:nvSpPr>
            <p:cNvPr name="Freeform 8" id="8"/>
            <p:cNvSpPr/>
            <p:nvPr/>
          </p:nvSpPr>
          <p:spPr>
            <a:xfrm flipH="false" flipV="false" rot="0">
              <a:off x="0" y="0"/>
              <a:ext cx="4274726" cy="2167467"/>
            </a:xfrm>
            <a:custGeom>
              <a:avLst/>
              <a:gdLst/>
              <a:ahLst/>
              <a:cxnLst/>
              <a:rect r="r" b="b" t="t" l="l"/>
              <a:pathLst>
                <a:path h="2167467" w="4274726">
                  <a:moveTo>
                    <a:pt x="0" y="0"/>
                  </a:moveTo>
                  <a:lnTo>
                    <a:pt x="4274726" y="0"/>
                  </a:lnTo>
                  <a:lnTo>
                    <a:pt x="4274726" y="2167467"/>
                  </a:lnTo>
                  <a:lnTo>
                    <a:pt x="0" y="2167467"/>
                  </a:lnTo>
                  <a:close/>
                </a:path>
              </a:pathLst>
            </a:custGeom>
            <a:solidFill>
              <a:srgbClr val="F2F4F2"/>
            </a:solidFill>
            <a:ln w="19050" cap="sq">
              <a:solidFill>
                <a:srgbClr val="6D869A"/>
              </a:solidFill>
              <a:prstDash val="solid"/>
              <a:miter/>
            </a:ln>
          </p:spPr>
        </p:sp>
        <p:sp>
          <p:nvSpPr>
            <p:cNvPr name="TextBox 9" id="9"/>
            <p:cNvSpPr txBox="true"/>
            <p:nvPr/>
          </p:nvSpPr>
          <p:spPr>
            <a:xfrm>
              <a:off x="0" y="-38100"/>
              <a:ext cx="4274726" cy="2205567"/>
            </a:xfrm>
            <a:prstGeom prst="rect">
              <a:avLst/>
            </a:prstGeom>
          </p:spPr>
          <p:txBody>
            <a:bodyPr anchor="ctr" rtlCol="false" tIns="50800" lIns="50800" bIns="50800" rIns="50800"/>
            <a:lstStyle/>
            <a:p>
              <a:pPr algn="ctr">
                <a:lnSpc>
                  <a:spcPts val="2659"/>
                </a:lnSpc>
                <a:spcBef>
                  <a:spcPct val="0"/>
                </a:spcBef>
              </a:pPr>
            </a:p>
          </p:txBody>
        </p:sp>
      </p:grpSp>
      <p:sp>
        <p:nvSpPr>
          <p:cNvPr name="Freeform 10" id="10"/>
          <p:cNvSpPr/>
          <p:nvPr/>
        </p:nvSpPr>
        <p:spPr>
          <a:xfrm flipH="false" flipV="false" rot="0">
            <a:off x="1072083" y="2309983"/>
            <a:ext cx="11244109" cy="6521583"/>
          </a:xfrm>
          <a:custGeom>
            <a:avLst/>
            <a:gdLst/>
            <a:ahLst/>
            <a:cxnLst/>
            <a:rect r="r" b="b" t="t" l="l"/>
            <a:pathLst>
              <a:path h="6521583" w="11244109">
                <a:moveTo>
                  <a:pt x="0" y="0"/>
                </a:moveTo>
                <a:lnTo>
                  <a:pt x="11244109" y="0"/>
                </a:lnTo>
                <a:lnTo>
                  <a:pt x="11244109" y="6521583"/>
                </a:lnTo>
                <a:lnTo>
                  <a:pt x="0" y="6521583"/>
                </a:lnTo>
                <a:lnTo>
                  <a:pt x="0" y="0"/>
                </a:lnTo>
                <a:close/>
              </a:path>
            </a:pathLst>
          </a:custGeom>
          <a:blipFill>
            <a:blip r:embed="rId5"/>
            <a:stretch>
              <a:fillRect l="0" t="0" r="0" b="0"/>
            </a:stretch>
          </a:blipFill>
        </p:spPr>
      </p:sp>
      <p:sp>
        <p:nvSpPr>
          <p:cNvPr name="TextBox 11" id="11"/>
          <p:cNvSpPr txBox="true"/>
          <p:nvPr/>
        </p:nvSpPr>
        <p:spPr>
          <a:xfrm rot="0">
            <a:off x="1072083" y="1174855"/>
            <a:ext cx="16230600" cy="804539"/>
          </a:xfrm>
          <a:prstGeom prst="rect">
            <a:avLst/>
          </a:prstGeom>
        </p:spPr>
        <p:txBody>
          <a:bodyPr anchor="t" rtlCol="false" tIns="0" lIns="0" bIns="0" rIns="0">
            <a:spAutoFit/>
          </a:bodyPr>
          <a:lstStyle/>
          <a:p>
            <a:pPr algn="ctr">
              <a:lnSpc>
                <a:spcPts val="6580"/>
              </a:lnSpc>
            </a:pPr>
            <a:r>
              <a:rPr lang="en-US" sz="4700">
                <a:solidFill>
                  <a:srgbClr val="161B1C"/>
                </a:solidFill>
                <a:latin typeface="Sego"/>
                <a:ea typeface="Sego"/>
                <a:cs typeface="Sego"/>
                <a:sym typeface="Sego"/>
              </a:rPr>
              <a:t>Job Security Distribution Across Top 10 Industries :</a:t>
            </a:r>
          </a:p>
        </p:txBody>
      </p:sp>
      <p:sp>
        <p:nvSpPr>
          <p:cNvPr name="TextBox 12" id="12"/>
          <p:cNvSpPr txBox="true"/>
          <p:nvPr/>
        </p:nvSpPr>
        <p:spPr>
          <a:xfrm rot="0">
            <a:off x="12316192" y="2111294"/>
            <a:ext cx="4885958" cy="6880860"/>
          </a:xfrm>
          <a:prstGeom prst="rect">
            <a:avLst/>
          </a:prstGeom>
        </p:spPr>
        <p:txBody>
          <a:bodyPr anchor="t" rtlCol="false" tIns="0" lIns="0" bIns="0" rIns="0">
            <a:spAutoFit/>
          </a:bodyPr>
          <a:lstStyle/>
          <a:p>
            <a:pPr algn="l">
              <a:lnSpc>
                <a:spcPts val="3079"/>
              </a:lnSpc>
            </a:pPr>
            <a:r>
              <a:rPr lang="en-US" sz="2199">
                <a:solidFill>
                  <a:srgbClr val="161B1C"/>
                </a:solidFill>
                <a:latin typeface="Open Sauce"/>
                <a:ea typeface="Open Sauce"/>
                <a:cs typeface="Open Sauce"/>
                <a:sym typeface="Open Sauce"/>
              </a:rPr>
              <a:t>   </a:t>
            </a:r>
            <a:r>
              <a:rPr lang="en-US" sz="2199" b="true">
                <a:solidFill>
                  <a:srgbClr val="161B1C"/>
                </a:solidFill>
                <a:latin typeface="Open Sauce Bold"/>
                <a:ea typeface="Open Sauce Bold"/>
                <a:cs typeface="Open Sauce Bold"/>
                <a:sym typeface="Open Sauce Bold"/>
              </a:rPr>
              <a:t>Insights :</a:t>
            </a:r>
          </a:p>
          <a:p>
            <a:pPr algn="l">
              <a:lnSpc>
                <a:spcPts val="1399"/>
              </a:lnSpc>
            </a:pPr>
          </a:p>
          <a:p>
            <a:pPr algn="l" marL="431799" indent="-215899" lvl="1">
              <a:lnSpc>
                <a:spcPts val="2799"/>
              </a:lnSpc>
              <a:buFont typeface="Arial"/>
              <a:buChar char="•"/>
            </a:pPr>
            <a:r>
              <a:rPr lang="en-US" sz="1999">
                <a:solidFill>
                  <a:srgbClr val="161B1C"/>
                </a:solidFill>
                <a:latin typeface="Open Sauce"/>
                <a:ea typeface="Open Sauce"/>
                <a:cs typeface="Open Sauce"/>
                <a:sym typeface="Open Sauce"/>
              </a:rPr>
              <a:t>Automobile and Auto Components industries lead in job security, showing the highest proportion of employees reporting high job stability.</a:t>
            </a:r>
          </a:p>
          <a:p>
            <a:pPr algn="l">
              <a:lnSpc>
                <a:spcPts val="1399"/>
              </a:lnSpc>
            </a:pPr>
          </a:p>
          <a:p>
            <a:pPr algn="l" marL="431799" indent="-215899" lvl="1">
              <a:lnSpc>
                <a:spcPts val="2799"/>
              </a:lnSpc>
              <a:buFont typeface="Arial"/>
              <a:buChar char="•"/>
            </a:pPr>
            <a:r>
              <a:rPr lang="en-US" sz="1999">
                <a:solidFill>
                  <a:srgbClr val="161B1C"/>
                </a:solidFill>
                <a:latin typeface="Open Sauce"/>
                <a:ea typeface="Open Sauce"/>
                <a:cs typeface="Open Sauce"/>
                <a:sym typeface="Open Sauce"/>
              </a:rPr>
              <a:t>Internet and IT Services &amp; Consulting sectors exhibit lower job security, with a larger share of employees reporting low security, reflecting workforce volatility and project-based employment.</a:t>
            </a:r>
          </a:p>
          <a:p>
            <a:pPr algn="l">
              <a:lnSpc>
                <a:spcPts val="1399"/>
              </a:lnSpc>
            </a:pPr>
          </a:p>
          <a:p>
            <a:pPr algn="l" marL="431799" indent="-215899" lvl="1">
              <a:lnSpc>
                <a:spcPts val="2799"/>
              </a:lnSpc>
              <a:buFont typeface="Arial"/>
              <a:buChar char="•"/>
            </a:pPr>
            <a:r>
              <a:rPr lang="en-US" sz="1999">
                <a:solidFill>
                  <a:srgbClr val="161B1C"/>
                </a:solidFill>
                <a:latin typeface="Open Sauce"/>
                <a:ea typeface="Open Sauce"/>
                <a:cs typeface="Open Sauce"/>
                <a:sym typeface="Open Sauce"/>
              </a:rPr>
              <a:t>Banking, Pharma, and Financial Services display a balanced security profile, indicating mixed employee experiences with relatively structured and stable roles.</a:t>
            </a:r>
          </a:p>
        </p:txBody>
      </p:sp>
      <p:sp>
        <p:nvSpPr>
          <p:cNvPr name="Freeform 13" id="13"/>
          <p:cNvSpPr/>
          <p:nvPr/>
        </p:nvSpPr>
        <p:spPr>
          <a:xfrm flipH="false" flipV="false" rot="0">
            <a:off x="13786235" y="9229830"/>
            <a:ext cx="4490856" cy="1057170"/>
          </a:xfrm>
          <a:custGeom>
            <a:avLst/>
            <a:gdLst/>
            <a:ahLst/>
            <a:cxnLst/>
            <a:rect r="r" b="b" t="t" l="l"/>
            <a:pathLst>
              <a:path h="1057170" w="4490856">
                <a:moveTo>
                  <a:pt x="0" y="0"/>
                </a:moveTo>
                <a:lnTo>
                  <a:pt x="4490857" y="0"/>
                </a:lnTo>
                <a:lnTo>
                  <a:pt x="4490857" y="1057170"/>
                </a:lnTo>
                <a:lnTo>
                  <a:pt x="0" y="1057170"/>
                </a:lnTo>
                <a:lnTo>
                  <a:pt x="0" y="0"/>
                </a:lnTo>
                <a:close/>
              </a:path>
            </a:pathLst>
          </a:custGeom>
          <a:blipFill>
            <a:blip r:embed="rId6"/>
            <a:stretch>
              <a:fillRect l="0" t="0" r="0" b="0"/>
            </a:stretch>
          </a:blipFill>
        </p:spPr>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6250" t="0" r="-6250" b="0"/>
            </a:stretch>
          </a:blipFill>
        </p:spPr>
      </p:sp>
      <p:sp>
        <p:nvSpPr>
          <p:cNvPr name="Freeform 3" id="3"/>
          <p:cNvSpPr/>
          <p:nvPr/>
        </p:nvSpPr>
        <p:spPr>
          <a:xfrm flipH="true" flipV="false" rot="5400000">
            <a:off x="-3306107" y="5694113"/>
            <a:ext cx="7603204" cy="1891297"/>
          </a:xfrm>
          <a:custGeom>
            <a:avLst/>
            <a:gdLst/>
            <a:ahLst/>
            <a:cxnLst/>
            <a:rect r="r" b="b" t="t" l="l"/>
            <a:pathLst>
              <a:path h="1891297" w="7603204">
                <a:moveTo>
                  <a:pt x="7603204" y="0"/>
                </a:moveTo>
                <a:lnTo>
                  <a:pt x="0" y="0"/>
                </a:lnTo>
                <a:lnTo>
                  <a:pt x="0" y="1891297"/>
                </a:lnTo>
                <a:lnTo>
                  <a:pt x="7603204" y="1891297"/>
                </a:lnTo>
                <a:lnTo>
                  <a:pt x="7603204" y="0"/>
                </a:lnTo>
                <a:close/>
              </a:path>
            </a:pathLst>
          </a:custGeom>
          <a:blipFill>
            <a:blip r:embed="rId3"/>
            <a:stretch>
              <a:fillRect l="0" t="0" r="0" b="0"/>
            </a:stretch>
          </a:blipFill>
        </p:spPr>
      </p:sp>
      <p:sp>
        <p:nvSpPr>
          <p:cNvPr name="Freeform 4" id="4"/>
          <p:cNvSpPr/>
          <p:nvPr/>
        </p:nvSpPr>
        <p:spPr>
          <a:xfrm flipH="false" flipV="false" rot="0">
            <a:off x="-450153" y="-434233"/>
            <a:ext cx="4262923" cy="5120628"/>
          </a:xfrm>
          <a:custGeom>
            <a:avLst/>
            <a:gdLst/>
            <a:ahLst/>
            <a:cxnLst/>
            <a:rect r="r" b="b" t="t" l="l"/>
            <a:pathLst>
              <a:path h="5120628" w="4262923">
                <a:moveTo>
                  <a:pt x="0" y="0"/>
                </a:moveTo>
                <a:lnTo>
                  <a:pt x="4262923" y="0"/>
                </a:lnTo>
                <a:lnTo>
                  <a:pt x="4262923" y="5120627"/>
                </a:lnTo>
                <a:lnTo>
                  <a:pt x="0" y="5120627"/>
                </a:lnTo>
                <a:lnTo>
                  <a:pt x="0" y="0"/>
                </a:lnTo>
                <a:close/>
              </a:path>
            </a:pathLst>
          </a:custGeom>
          <a:blipFill>
            <a:blip r:embed="rId4"/>
            <a:stretch>
              <a:fillRect l="0" t="0" r="0" b="0"/>
            </a:stretch>
          </a:blipFill>
        </p:spPr>
      </p:sp>
      <p:sp>
        <p:nvSpPr>
          <p:cNvPr name="Freeform 5" id="5"/>
          <p:cNvSpPr/>
          <p:nvPr/>
        </p:nvSpPr>
        <p:spPr>
          <a:xfrm flipH="false" flipV="true" rot="5400000">
            <a:off x="13994907" y="2627353"/>
            <a:ext cx="7603204" cy="1891297"/>
          </a:xfrm>
          <a:custGeom>
            <a:avLst/>
            <a:gdLst/>
            <a:ahLst/>
            <a:cxnLst/>
            <a:rect r="r" b="b" t="t" l="l"/>
            <a:pathLst>
              <a:path h="1891297" w="7603204">
                <a:moveTo>
                  <a:pt x="0" y="1891297"/>
                </a:moveTo>
                <a:lnTo>
                  <a:pt x="7603203" y="1891297"/>
                </a:lnTo>
                <a:lnTo>
                  <a:pt x="7603203" y="0"/>
                </a:lnTo>
                <a:lnTo>
                  <a:pt x="0" y="0"/>
                </a:lnTo>
                <a:lnTo>
                  <a:pt x="0" y="1891297"/>
                </a:lnTo>
                <a:close/>
              </a:path>
            </a:pathLst>
          </a:custGeom>
          <a:blipFill>
            <a:blip r:embed="rId3"/>
            <a:stretch>
              <a:fillRect l="0" t="0" r="0" b="0"/>
            </a:stretch>
          </a:blipFill>
        </p:spPr>
      </p:sp>
      <p:sp>
        <p:nvSpPr>
          <p:cNvPr name="Freeform 6" id="6"/>
          <p:cNvSpPr/>
          <p:nvPr/>
        </p:nvSpPr>
        <p:spPr>
          <a:xfrm flipH="true" flipV="true" rot="0">
            <a:off x="14324509" y="5585433"/>
            <a:ext cx="4262923" cy="5120628"/>
          </a:xfrm>
          <a:custGeom>
            <a:avLst/>
            <a:gdLst/>
            <a:ahLst/>
            <a:cxnLst/>
            <a:rect r="r" b="b" t="t" l="l"/>
            <a:pathLst>
              <a:path h="5120628" w="4262923">
                <a:moveTo>
                  <a:pt x="4262923" y="5120628"/>
                </a:moveTo>
                <a:lnTo>
                  <a:pt x="0" y="5120628"/>
                </a:lnTo>
                <a:lnTo>
                  <a:pt x="0" y="0"/>
                </a:lnTo>
                <a:lnTo>
                  <a:pt x="4262923" y="0"/>
                </a:lnTo>
                <a:lnTo>
                  <a:pt x="4262923" y="5120628"/>
                </a:lnTo>
                <a:close/>
              </a:path>
            </a:pathLst>
          </a:custGeom>
          <a:blipFill>
            <a:blip r:embed="rId4"/>
            <a:stretch>
              <a:fillRect l="0" t="0" r="0" b="0"/>
            </a:stretch>
          </a:blipFill>
        </p:spPr>
      </p:sp>
      <p:grpSp>
        <p:nvGrpSpPr>
          <p:cNvPr name="Group 7" id="7"/>
          <p:cNvGrpSpPr/>
          <p:nvPr/>
        </p:nvGrpSpPr>
        <p:grpSpPr>
          <a:xfrm rot="0">
            <a:off x="1028700" y="1028700"/>
            <a:ext cx="16230600" cy="8229600"/>
            <a:chOff x="0" y="0"/>
            <a:chExt cx="4274726" cy="2167467"/>
          </a:xfrm>
        </p:grpSpPr>
        <p:sp>
          <p:nvSpPr>
            <p:cNvPr name="Freeform 8" id="8"/>
            <p:cNvSpPr/>
            <p:nvPr/>
          </p:nvSpPr>
          <p:spPr>
            <a:xfrm flipH="false" flipV="false" rot="0">
              <a:off x="0" y="0"/>
              <a:ext cx="4274726" cy="2167467"/>
            </a:xfrm>
            <a:custGeom>
              <a:avLst/>
              <a:gdLst/>
              <a:ahLst/>
              <a:cxnLst/>
              <a:rect r="r" b="b" t="t" l="l"/>
              <a:pathLst>
                <a:path h="2167467" w="4274726">
                  <a:moveTo>
                    <a:pt x="0" y="0"/>
                  </a:moveTo>
                  <a:lnTo>
                    <a:pt x="4274726" y="0"/>
                  </a:lnTo>
                  <a:lnTo>
                    <a:pt x="4274726" y="2167467"/>
                  </a:lnTo>
                  <a:lnTo>
                    <a:pt x="0" y="2167467"/>
                  </a:lnTo>
                  <a:close/>
                </a:path>
              </a:pathLst>
            </a:custGeom>
            <a:solidFill>
              <a:srgbClr val="F2F4F2"/>
            </a:solidFill>
            <a:ln w="19050" cap="sq">
              <a:solidFill>
                <a:srgbClr val="6D869A"/>
              </a:solidFill>
              <a:prstDash val="solid"/>
              <a:miter/>
            </a:ln>
          </p:spPr>
        </p:sp>
        <p:sp>
          <p:nvSpPr>
            <p:cNvPr name="TextBox 9" id="9"/>
            <p:cNvSpPr txBox="true"/>
            <p:nvPr/>
          </p:nvSpPr>
          <p:spPr>
            <a:xfrm>
              <a:off x="0" y="-38100"/>
              <a:ext cx="4274726" cy="2205567"/>
            </a:xfrm>
            <a:prstGeom prst="rect">
              <a:avLst/>
            </a:prstGeom>
          </p:spPr>
          <p:txBody>
            <a:bodyPr anchor="ctr" rtlCol="false" tIns="50800" lIns="50800" bIns="50800" rIns="50800"/>
            <a:lstStyle/>
            <a:p>
              <a:pPr algn="ctr">
                <a:lnSpc>
                  <a:spcPts val="2659"/>
                </a:lnSpc>
                <a:spcBef>
                  <a:spcPct val="0"/>
                </a:spcBef>
              </a:pPr>
            </a:p>
          </p:txBody>
        </p:sp>
      </p:grpSp>
      <p:sp>
        <p:nvSpPr>
          <p:cNvPr name="Freeform 10" id="10"/>
          <p:cNvSpPr/>
          <p:nvPr/>
        </p:nvSpPr>
        <p:spPr>
          <a:xfrm flipH="false" flipV="false" rot="0">
            <a:off x="1119708" y="2317430"/>
            <a:ext cx="11090877" cy="6349527"/>
          </a:xfrm>
          <a:custGeom>
            <a:avLst/>
            <a:gdLst/>
            <a:ahLst/>
            <a:cxnLst/>
            <a:rect r="r" b="b" t="t" l="l"/>
            <a:pathLst>
              <a:path h="6349527" w="11090877">
                <a:moveTo>
                  <a:pt x="0" y="0"/>
                </a:moveTo>
                <a:lnTo>
                  <a:pt x="11090877" y="0"/>
                </a:lnTo>
                <a:lnTo>
                  <a:pt x="11090877" y="6349527"/>
                </a:lnTo>
                <a:lnTo>
                  <a:pt x="0" y="6349527"/>
                </a:lnTo>
                <a:lnTo>
                  <a:pt x="0" y="0"/>
                </a:lnTo>
                <a:close/>
              </a:path>
            </a:pathLst>
          </a:custGeom>
          <a:blipFill>
            <a:blip r:embed="rId5"/>
            <a:stretch>
              <a:fillRect l="0" t="0" r="0" b="0"/>
            </a:stretch>
          </a:blipFill>
        </p:spPr>
      </p:sp>
      <p:sp>
        <p:nvSpPr>
          <p:cNvPr name="TextBox 11" id="11"/>
          <p:cNvSpPr txBox="true"/>
          <p:nvPr/>
        </p:nvSpPr>
        <p:spPr>
          <a:xfrm rot="0">
            <a:off x="1072083" y="1174855"/>
            <a:ext cx="16230600" cy="804539"/>
          </a:xfrm>
          <a:prstGeom prst="rect">
            <a:avLst/>
          </a:prstGeom>
        </p:spPr>
        <p:txBody>
          <a:bodyPr anchor="t" rtlCol="false" tIns="0" lIns="0" bIns="0" rIns="0">
            <a:spAutoFit/>
          </a:bodyPr>
          <a:lstStyle/>
          <a:p>
            <a:pPr algn="ctr">
              <a:lnSpc>
                <a:spcPts val="6580"/>
              </a:lnSpc>
            </a:pPr>
            <a:r>
              <a:rPr lang="en-US" sz="4700">
                <a:solidFill>
                  <a:srgbClr val="161B1C"/>
                </a:solidFill>
                <a:latin typeface="Sego"/>
                <a:ea typeface="Sego"/>
                <a:cs typeface="Sego"/>
                <a:sym typeface="Sego"/>
              </a:rPr>
              <a:t>Top 10 Industries by Average Overall Rating :</a:t>
            </a:r>
          </a:p>
        </p:txBody>
      </p:sp>
      <p:sp>
        <p:nvSpPr>
          <p:cNvPr name="TextBox 12" id="12"/>
          <p:cNvSpPr txBox="true"/>
          <p:nvPr/>
        </p:nvSpPr>
        <p:spPr>
          <a:xfrm rot="0">
            <a:off x="12316192" y="2271883"/>
            <a:ext cx="4885958" cy="6528435"/>
          </a:xfrm>
          <a:prstGeom prst="rect">
            <a:avLst/>
          </a:prstGeom>
        </p:spPr>
        <p:txBody>
          <a:bodyPr anchor="t" rtlCol="false" tIns="0" lIns="0" bIns="0" rIns="0">
            <a:spAutoFit/>
          </a:bodyPr>
          <a:lstStyle/>
          <a:p>
            <a:pPr algn="l">
              <a:lnSpc>
                <a:spcPts val="3079"/>
              </a:lnSpc>
            </a:pPr>
            <a:r>
              <a:rPr lang="en-US" sz="2199">
                <a:solidFill>
                  <a:srgbClr val="161B1C"/>
                </a:solidFill>
                <a:latin typeface="Open Sauce"/>
                <a:ea typeface="Open Sauce"/>
                <a:cs typeface="Open Sauce"/>
                <a:sym typeface="Open Sauce"/>
              </a:rPr>
              <a:t>   </a:t>
            </a:r>
            <a:r>
              <a:rPr lang="en-US" sz="2199" b="true">
                <a:solidFill>
                  <a:srgbClr val="161B1C"/>
                </a:solidFill>
                <a:latin typeface="Open Sauce Bold"/>
                <a:ea typeface="Open Sauce Bold"/>
                <a:cs typeface="Open Sauce Bold"/>
                <a:sym typeface="Open Sauce Bold"/>
              </a:rPr>
              <a:t>Insights :</a:t>
            </a:r>
          </a:p>
          <a:p>
            <a:pPr algn="l">
              <a:lnSpc>
                <a:spcPts val="1399"/>
              </a:lnSpc>
            </a:pPr>
          </a:p>
          <a:p>
            <a:pPr algn="l" marL="431799" indent="-215899" lvl="1">
              <a:lnSpc>
                <a:spcPts val="2799"/>
              </a:lnSpc>
              <a:buFont typeface="Arial"/>
              <a:buChar char="•"/>
            </a:pPr>
            <a:r>
              <a:rPr lang="en-US" sz="1999">
                <a:solidFill>
                  <a:srgbClr val="161B1C"/>
                </a:solidFill>
                <a:latin typeface="Open Sauce"/>
                <a:ea typeface="Open Sauce"/>
                <a:cs typeface="Open Sauce"/>
                <a:sym typeface="Open Sauce"/>
              </a:rPr>
              <a:t>Ra</a:t>
            </a:r>
            <a:r>
              <a:rPr lang="en-US" sz="1999">
                <a:solidFill>
                  <a:srgbClr val="161B1C"/>
                </a:solidFill>
                <a:latin typeface="Open Sauce"/>
                <a:ea typeface="Open Sauce"/>
                <a:cs typeface="Open Sauce"/>
                <a:sym typeface="Open Sauce"/>
              </a:rPr>
              <a:t>ilways, Sports &amp; Recreation, and Defence &amp; Aerospace lead average ratings, indicating high employee satisfaction in structured, purpose-driven, and stable work environments.</a:t>
            </a:r>
          </a:p>
          <a:p>
            <a:pPr algn="l">
              <a:lnSpc>
                <a:spcPts val="1399"/>
              </a:lnSpc>
            </a:pPr>
          </a:p>
          <a:p>
            <a:pPr algn="l" marL="431799" indent="-215899" lvl="1">
              <a:lnSpc>
                <a:spcPts val="2799"/>
              </a:lnSpc>
              <a:buFont typeface="Arial"/>
              <a:buChar char="•"/>
            </a:pPr>
            <a:r>
              <a:rPr lang="en-US" sz="1999">
                <a:solidFill>
                  <a:srgbClr val="161B1C"/>
                </a:solidFill>
                <a:latin typeface="Open Sauce"/>
                <a:ea typeface="Open Sauce"/>
                <a:cs typeface="Open Sauce"/>
                <a:sym typeface="Open Sauce"/>
              </a:rPr>
              <a:t>Government, Oil &amp; Gas, and Fitness &amp; Wellness follow closely, reflecting consistent workplace experiences with balanced job security and benefits.</a:t>
            </a:r>
          </a:p>
          <a:p>
            <a:pPr algn="l">
              <a:lnSpc>
                <a:spcPts val="1399"/>
              </a:lnSpc>
            </a:pPr>
          </a:p>
          <a:p>
            <a:pPr algn="l" marL="431799" indent="-215899" lvl="1">
              <a:lnSpc>
                <a:spcPts val="2799"/>
              </a:lnSpc>
              <a:buFont typeface="Arial"/>
              <a:buChar char="•"/>
            </a:pPr>
            <a:r>
              <a:rPr lang="en-US" sz="1999">
                <a:solidFill>
                  <a:srgbClr val="161B1C"/>
                </a:solidFill>
                <a:latin typeface="Open Sauce"/>
                <a:ea typeface="Open Sauce"/>
                <a:cs typeface="Open Sauce"/>
                <a:sym typeface="Open Sauce"/>
              </a:rPr>
              <a:t>Non-Profit and Power sectors maintain strong ratings, showing that mission-driven and public-utility roles continue to deliver positive employee perceptions.</a:t>
            </a:r>
          </a:p>
        </p:txBody>
      </p:sp>
      <p:sp>
        <p:nvSpPr>
          <p:cNvPr name="Freeform 13" id="13"/>
          <p:cNvSpPr/>
          <p:nvPr/>
        </p:nvSpPr>
        <p:spPr>
          <a:xfrm flipH="false" flipV="false" rot="0">
            <a:off x="13786235" y="9229830"/>
            <a:ext cx="4490856" cy="1057170"/>
          </a:xfrm>
          <a:custGeom>
            <a:avLst/>
            <a:gdLst/>
            <a:ahLst/>
            <a:cxnLst/>
            <a:rect r="r" b="b" t="t" l="l"/>
            <a:pathLst>
              <a:path h="1057170" w="4490856">
                <a:moveTo>
                  <a:pt x="0" y="0"/>
                </a:moveTo>
                <a:lnTo>
                  <a:pt x="4490857" y="0"/>
                </a:lnTo>
                <a:lnTo>
                  <a:pt x="4490857" y="1057170"/>
                </a:lnTo>
                <a:lnTo>
                  <a:pt x="0" y="1057170"/>
                </a:lnTo>
                <a:lnTo>
                  <a:pt x="0" y="0"/>
                </a:lnTo>
                <a:close/>
              </a:path>
            </a:pathLst>
          </a:custGeom>
          <a:blipFill>
            <a:blip r:embed="rId6"/>
            <a:stretch>
              <a:fillRect l="0" t="0" r="0" b="0"/>
            </a:stretch>
          </a:blipFill>
        </p:spPr>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6250" t="0" r="-6250" b="0"/>
            </a:stretch>
          </a:blipFill>
        </p:spPr>
      </p:sp>
      <p:sp>
        <p:nvSpPr>
          <p:cNvPr name="Freeform 3" id="3"/>
          <p:cNvSpPr/>
          <p:nvPr/>
        </p:nvSpPr>
        <p:spPr>
          <a:xfrm flipH="true" flipV="false" rot="5400000">
            <a:off x="-3306107" y="5694113"/>
            <a:ext cx="7603204" cy="1891297"/>
          </a:xfrm>
          <a:custGeom>
            <a:avLst/>
            <a:gdLst/>
            <a:ahLst/>
            <a:cxnLst/>
            <a:rect r="r" b="b" t="t" l="l"/>
            <a:pathLst>
              <a:path h="1891297" w="7603204">
                <a:moveTo>
                  <a:pt x="7603204" y="0"/>
                </a:moveTo>
                <a:lnTo>
                  <a:pt x="0" y="0"/>
                </a:lnTo>
                <a:lnTo>
                  <a:pt x="0" y="1891297"/>
                </a:lnTo>
                <a:lnTo>
                  <a:pt x="7603204" y="1891297"/>
                </a:lnTo>
                <a:lnTo>
                  <a:pt x="7603204" y="0"/>
                </a:lnTo>
                <a:close/>
              </a:path>
            </a:pathLst>
          </a:custGeom>
          <a:blipFill>
            <a:blip r:embed="rId3"/>
            <a:stretch>
              <a:fillRect l="0" t="0" r="0" b="0"/>
            </a:stretch>
          </a:blipFill>
        </p:spPr>
      </p:sp>
      <p:sp>
        <p:nvSpPr>
          <p:cNvPr name="Freeform 4" id="4"/>
          <p:cNvSpPr/>
          <p:nvPr/>
        </p:nvSpPr>
        <p:spPr>
          <a:xfrm flipH="false" flipV="false" rot="0">
            <a:off x="-450153" y="-434233"/>
            <a:ext cx="4262923" cy="5120628"/>
          </a:xfrm>
          <a:custGeom>
            <a:avLst/>
            <a:gdLst/>
            <a:ahLst/>
            <a:cxnLst/>
            <a:rect r="r" b="b" t="t" l="l"/>
            <a:pathLst>
              <a:path h="5120628" w="4262923">
                <a:moveTo>
                  <a:pt x="0" y="0"/>
                </a:moveTo>
                <a:lnTo>
                  <a:pt x="4262923" y="0"/>
                </a:lnTo>
                <a:lnTo>
                  <a:pt x="4262923" y="5120627"/>
                </a:lnTo>
                <a:lnTo>
                  <a:pt x="0" y="5120627"/>
                </a:lnTo>
                <a:lnTo>
                  <a:pt x="0" y="0"/>
                </a:lnTo>
                <a:close/>
              </a:path>
            </a:pathLst>
          </a:custGeom>
          <a:blipFill>
            <a:blip r:embed="rId4"/>
            <a:stretch>
              <a:fillRect l="0" t="0" r="0" b="0"/>
            </a:stretch>
          </a:blipFill>
        </p:spPr>
      </p:sp>
      <p:sp>
        <p:nvSpPr>
          <p:cNvPr name="Freeform 5" id="5"/>
          <p:cNvSpPr/>
          <p:nvPr/>
        </p:nvSpPr>
        <p:spPr>
          <a:xfrm flipH="false" flipV="true" rot="5400000">
            <a:off x="13994907" y="2627353"/>
            <a:ext cx="7603204" cy="1891297"/>
          </a:xfrm>
          <a:custGeom>
            <a:avLst/>
            <a:gdLst/>
            <a:ahLst/>
            <a:cxnLst/>
            <a:rect r="r" b="b" t="t" l="l"/>
            <a:pathLst>
              <a:path h="1891297" w="7603204">
                <a:moveTo>
                  <a:pt x="0" y="1891297"/>
                </a:moveTo>
                <a:lnTo>
                  <a:pt x="7603203" y="1891297"/>
                </a:lnTo>
                <a:lnTo>
                  <a:pt x="7603203" y="0"/>
                </a:lnTo>
                <a:lnTo>
                  <a:pt x="0" y="0"/>
                </a:lnTo>
                <a:lnTo>
                  <a:pt x="0" y="1891297"/>
                </a:lnTo>
                <a:close/>
              </a:path>
            </a:pathLst>
          </a:custGeom>
          <a:blipFill>
            <a:blip r:embed="rId3"/>
            <a:stretch>
              <a:fillRect l="0" t="0" r="0" b="0"/>
            </a:stretch>
          </a:blipFill>
        </p:spPr>
      </p:sp>
      <p:sp>
        <p:nvSpPr>
          <p:cNvPr name="Freeform 6" id="6"/>
          <p:cNvSpPr/>
          <p:nvPr/>
        </p:nvSpPr>
        <p:spPr>
          <a:xfrm flipH="true" flipV="true" rot="0">
            <a:off x="14324509" y="5585433"/>
            <a:ext cx="4262923" cy="5120628"/>
          </a:xfrm>
          <a:custGeom>
            <a:avLst/>
            <a:gdLst/>
            <a:ahLst/>
            <a:cxnLst/>
            <a:rect r="r" b="b" t="t" l="l"/>
            <a:pathLst>
              <a:path h="5120628" w="4262923">
                <a:moveTo>
                  <a:pt x="4262923" y="5120628"/>
                </a:moveTo>
                <a:lnTo>
                  <a:pt x="0" y="5120628"/>
                </a:lnTo>
                <a:lnTo>
                  <a:pt x="0" y="0"/>
                </a:lnTo>
                <a:lnTo>
                  <a:pt x="4262923" y="0"/>
                </a:lnTo>
                <a:lnTo>
                  <a:pt x="4262923" y="5120628"/>
                </a:lnTo>
                <a:close/>
              </a:path>
            </a:pathLst>
          </a:custGeom>
          <a:blipFill>
            <a:blip r:embed="rId4"/>
            <a:stretch>
              <a:fillRect l="0" t="0" r="0" b="0"/>
            </a:stretch>
          </a:blipFill>
        </p:spPr>
      </p:sp>
      <p:grpSp>
        <p:nvGrpSpPr>
          <p:cNvPr name="Group 7" id="7"/>
          <p:cNvGrpSpPr/>
          <p:nvPr/>
        </p:nvGrpSpPr>
        <p:grpSpPr>
          <a:xfrm rot="0">
            <a:off x="1028700" y="1028700"/>
            <a:ext cx="16230600" cy="8229600"/>
            <a:chOff x="0" y="0"/>
            <a:chExt cx="4274726" cy="2167467"/>
          </a:xfrm>
        </p:grpSpPr>
        <p:sp>
          <p:nvSpPr>
            <p:cNvPr name="Freeform 8" id="8"/>
            <p:cNvSpPr/>
            <p:nvPr/>
          </p:nvSpPr>
          <p:spPr>
            <a:xfrm flipH="false" flipV="false" rot="0">
              <a:off x="0" y="0"/>
              <a:ext cx="4274726" cy="2167467"/>
            </a:xfrm>
            <a:custGeom>
              <a:avLst/>
              <a:gdLst/>
              <a:ahLst/>
              <a:cxnLst/>
              <a:rect r="r" b="b" t="t" l="l"/>
              <a:pathLst>
                <a:path h="2167467" w="4274726">
                  <a:moveTo>
                    <a:pt x="0" y="0"/>
                  </a:moveTo>
                  <a:lnTo>
                    <a:pt x="4274726" y="0"/>
                  </a:lnTo>
                  <a:lnTo>
                    <a:pt x="4274726" y="2167467"/>
                  </a:lnTo>
                  <a:lnTo>
                    <a:pt x="0" y="2167467"/>
                  </a:lnTo>
                  <a:close/>
                </a:path>
              </a:pathLst>
            </a:custGeom>
            <a:solidFill>
              <a:srgbClr val="F2F4F2"/>
            </a:solidFill>
            <a:ln w="19050" cap="sq">
              <a:solidFill>
                <a:srgbClr val="6D869A"/>
              </a:solidFill>
              <a:prstDash val="solid"/>
              <a:miter/>
            </a:ln>
          </p:spPr>
        </p:sp>
        <p:sp>
          <p:nvSpPr>
            <p:cNvPr name="TextBox 9" id="9"/>
            <p:cNvSpPr txBox="true"/>
            <p:nvPr/>
          </p:nvSpPr>
          <p:spPr>
            <a:xfrm>
              <a:off x="0" y="-38100"/>
              <a:ext cx="4274726" cy="2205567"/>
            </a:xfrm>
            <a:prstGeom prst="rect">
              <a:avLst/>
            </a:prstGeom>
          </p:spPr>
          <p:txBody>
            <a:bodyPr anchor="ctr" rtlCol="false" tIns="50800" lIns="50800" bIns="50800" rIns="50800"/>
            <a:lstStyle/>
            <a:p>
              <a:pPr algn="ctr">
                <a:lnSpc>
                  <a:spcPts val="2659"/>
                </a:lnSpc>
                <a:spcBef>
                  <a:spcPct val="0"/>
                </a:spcBef>
              </a:pPr>
            </a:p>
          </p:txBody>
        </p:sp>
      </p:grpSp>
      <p:sp>
        <p:nvSpPr>
          <p:cNvPr name="Freeform 10" id="10"/>
          <p:cNvSpPr/>
          <p:nvPr/>
        </p:nvSpPr>
        <p:spPr>
          <a:xfrm flipH="false" flipV="false" rot="0">
            <a:off x="1100658" y="2724465"/>
            <a:ext cx="11301259" cy="5147766"/>
          </a:xfrm>
          <a:custGeom>
            <a:avLst/>
            <a:gdLst/>
            <a:ahLst/>
            <a:cxnLst/>
            <a:rect r="r" b="b" t="t" l="l"/>
            <a:pathLst>
              <a:path h="5147766" w="11301259">
                <a:moveTo>
                  <a:pt x="0" y="0"/>
                </a:moveTo>
                <a:lnTo>
                  <a:pt x="11301259" y="0"/>
                </a:lnTo>
                <a:lnTo>
                  <a:pt x="11301259" y="5147766"/>
                </a:lnTo>
                <a:lnTo>
                  <a:pt x="0" y="5147766"/>
                </a:lnTo>
                <a:lnTo>
                  <a:pt x="0" y="0"/>
                </a:lnTo>
                <a:close/>
              </a:path>
            </a:pathLst>
          </a:custGeom>
          <a:blipFill>
            <a:blip r:embed="rId5"/>
            <a:stretch>
              <a:fillRect l="-2830" t="-6413" r="-2830" b="0"/>
            </a:stretch>
          </a:blipFill>
        </p:spPr>
      </p:sp>
      <p:sp>
        <p:nvSpPr>
          <p:cNvPr name="TextBox 11" id="11"/>
          <p:cNvSpPr txBox="true"/>
          <p:nvPr/>
        </p:nvSpPr>
        <p:spPr>
          <a:xfrm rot="0">
            <a:off x="1072083" y="1174855"/>
            <a:ext cx="16230600" cy="804539"/>
          </a:xfrm>
          <a:prstGeom prst="rect">
            <a:avLst/>
          </a:prstGeom>
        </p:spPr>
        <p:txBody>
          <a:bodyPr anchor="t" rtlCol="false" tIns="0" lIns="0" bIns="0" rIns="0">
            <a:spAutoFit/>
          </a:bodyPr>
          <a:lstStyle/>
          <a:p>
            <a:pPr algn="ctr">
              <a:lnSpc>
                <a:spcPts val="6580"/>
              </a:lnSpc>
            </a:pPr>
            <a:r>
              <a:rPr lang="en-US" sz="4700">
                <a:solidFill>
                  <a:srgbClr val="161B1C"/>
                </a:solidFill>
                <a:latin typeface="Sego"/>
                <a:ea typeface="Sego"/>
                <a:cs typeface="Sego"/>
                <a:sym typeface="Sego"/>
              </a:rPr>
              <a:t>Top 10 Primary Office Locations :</a:t>
            </a:r>
          </a:p>
        </p:txBody>
      </p:sp>
      <p:sp>
        <p:nvSpPr>
          <p:cNvPr name="TextBox 12" id="12"/>
          <p:cNvSpPr txBox="true"/>
          <p:nvPr/>
        </p:nvSpPr>
        <p:spPr>
          <a:xfrm rot="0">
            <a:off x="12316192" y="2271883"/>
            <a:ext cx="4885958" cy="6176010"/>
          </a:xfrm>
          <a:prstGeom prst="rect">
            <a:avLst/>
          </a:prstGeom>
        </p:spPr>
        <p:txBody>
          <a:bodyPr anchor="t" rtlCol="false" tIns="0" lIns="0" bIns="0" rIns="0">
            <a:spAutoFit/>
          </a:bodyPr>
          <a:lstStyle/>
          <a:p>
            <a:pPr algn="l">
              <a:lnSpc>
                <a:spcPts val="3079"/>
              </a:lnSpc>
            </a:pPr>
            <a:r>
              <a:rPr lang="en-US" sz="2199">
                <a:solidFill>
                  <a:srgbClr val="161B1C"/>
                </a:solidFill>
                <a:latin typeface="Open Sauce"/>
                <a:ea typeface="Open Sauce"/>
                <a:cs typeface="Open Sauce"/>
                <a:sym typeface="Open Sauce"/>
              </a:rPr>
              <a:t>   </a:t>
            </a:r>
            <a:r>
              <a:rPr lang="en-US" sz="2199" b="true">
                <a:solidFill>
                  <a:srgbClr val="161B1C"/>
                </a:solidFill>
                <a:latin typeface="Open Sauce Bold"/>
                <a:ea typeface="Open Sauce Bold"/>
                <a:cs typeface="Open Sauce Bold"/>
                <a:sym typeface="Open Sauce Bold"/>
              </a:rPr>
              <a:t>Insights :</a:t>
            </a:r>
          </a:p>
          <a:p>
            <a:pPr algn="l">
              <a:lnSpc>
                <a:spcPts val="1399"/>
              </a:lnSpc>
            </a:pPr>
          </a:p>
          <a:p>
            <a:pPr algn="l" marL="431799" indent="-215899" lvl="1">
              <a:lnSpc>
                <a:spcPts val="2799"/>
              </a:lnSpc>
              <a:buFont typeface="Arial"/>
              <a:buChar char="•"/>
            </a:pPr>
            <a:r>
              <a:rPr lang="en-US" sz="1999">
                <a:solidFill>
                  <a:srgbClr val="161B1C"/>
                </a:solidFill>
                <a:latin typeface="Open Sauce"/>
                <a:ea typeface="Open Sauce"/>
                <a:cs typeface="Open Sauce"/>
                <a:sym typeface="Open Sauce"/>
              </a:rPr>
              <a:t>Metro cit</a:t>
            </a:r>
            <a:r>
              <a:rPr lang="en-US" sz="1999">
                <a:solidFill>
                  <a:srgbClr val="161B1C"/>
                </a:solidFill>
                <a:latin typeface="Open Sauce"/>
                <a:ea typeface="Open Sauce"/>
                <a:cs typeface="Open Sauce"/>
                <a:sym typeface="Open Sauce"/>
              </a:rPr>
              <a:t>ies dominate corporate presence, with Bangalore and Mumbai leading, followed by Chennai, Pune, Hyderabad, and Gurgaon as major business hubs.</a:t>
            </a:r>
          </a:p>
          <a:p>
            <a:pPr algn="l">
              <a:lnSpc>
                <a:spcPts val="1399"/>
              </a:lnSpc>
            </a:pPr>
          </a:p>
          <a:p>
            <a:pPr algn="l" marL="431799" indent="-215899" lvl="1">
              <a:lnSpc>
                <a:spcPts val="2799"/>
              </a:lnSpc>
              <a:buFont typeface="Arial"/>
              <a:buChar char="•"/>
            </a:pPr>
            <a:r>
              <a:rPr lang="en-US" sz="1999">
                <a:solidFill>
                  <a:srgbClr val="161B1C"/>
                </a:solidFill>
                <a:latin typeface="Open Sauce"/>
                <a:ea typeface="Open Sauce"/>
                <a:cs typeface="Open Sauce"/>
                <a:sym typeface="Open Sauce"/>
              </a:rPr>
              <a:t>Tech and commercial hubs attract the highest number of companies, reinforcing the concentration of employment opportunities in metropolitan regions.</a:t>
            </a:r>
          </a:p>
          <a:p>
            <a:pPr algn="l">
              <a:lnSpc>
                <a:spcPts val="1399"/>
              </a:lnSpc>
            </a:pPr>
          </a:p>
          <a:p>
            <a:pPr algn="l" marL="431799" indent="-215899" lvl="1">
              <a:lnSpc>
                <a:spcPts val="2799"/>
              </a:lnSpc>
              <a:buFont typeface="Arial"/>
              <a:buChar char="•"/>
            </a:pPr>
            <a:r>
              <a:rPr lang="en-US" sz="1999">
                <a:solidFill>
                  <a:srgbClr val="161B1C"/>
                </a:solidFill>
                <a:latin typeface="Open Sauce"/>
                <a:ea typeface="Open Sauce"/>
                <a:cs typeface="Open Sauce"/>
                <a:sym typeface="Open Sauce"/>
              </a:rPr>
              <a:t>Job seekers gain maximum exposure in these metros, as hiring activity, career growth, and company diversity are strongest in these locations.</a:t>
            </a:r>
          </a:p>
        </p:txBody>
      </p:sp>
      <p:sp>
        <p:nvSpPr>
          <p:cNvPr name="Freeform 13" id="13"/>
          <p:cNvSpPr/>
          <p:nvPr/>
        </p:nvSpPr>
        <p:spPr>
          <a:xfrm flipH="false" flipV="false" rot="0">
            <a:off x="13786235" y="9229830"/>
            <a:ext cx="4490856" cy="1057170"/>
          </a:xfrm>
          <a:custGeom>
            <a:avLst/>
            <a:gdLst/>
            <a:ahLst/>
            <a:cxnLst/>
            <a:rect r="r" b="b" t="t" l="l"/>
            <a:pathLst>
              <a:path h="1057170" w="4490856">
                <a:moveTo>
                  <a:pt x="0" y="0"/>
                </a:moveTo>
                <a:lnTo>
                  <a:pt x="4490857" y="0"/>
                </a:lnTo>
                <a:lnTo>
                  <a:pt x="4490857" y="1057170"/>
                </a:lnTo>
                <a:lnTo>
                  <a:pt x="0" y="1057170"/>
                </a:lnTo>
                <a:lnTo>
                  <a:pt x="0" y="0"/>
                </a:lnTo>
                <a:close/>
              </a:path>
            </a:pathLst>
          </a:custGeom>
          <a:blipFill>
            <a:blip r:embed="rId6"/>
            <a:stretch>
              <a:fillRect l="0" t="0" r="0" b="0"/>
            </a:stretch>
          </a:blipFill>
        </p:spPr>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6250" t="0" r="-6250" b="0"/>
            </a:stretch>
          </a:blipFill>
        </p:spPr>
      </p:sp>
      <p:sp>
        <p:nvSpPr>
          <p:cNvPr name="Freeform 3" id="3"/>
          <p:cNvSpPr/>
          <p:nvPr/>
        </p:nvSpPr>
        <p:spPr>
          <a:xfrm flipH="true" flipV="false" rot="5400000">
            <a:off x="-3306107" y="5694113"/>
            <a:ext cx="7603204" cy="1891297"/>
          </a:xfrm>
          <a:custGeom>
            <a:avLst/>
            <a:gdLst/>
            <a:ahLst/>
            <a:cxnLst/>
            <a:rect r="r" b="b" t="t" l="l"/>
            <a:pathLst>
              <a:path h="1891297" w="7603204">
                <a:moveTo>
                  <a:pt x="7603204" y="0"/>
                </a:moveTo>
                <a:lnTo>
                  <a:pt x="0" y="0"/>
                </a:lnTo>
                <a:lnTo>
                  <a:pt x="0" y="1891297"/>
                </a:lnTo>
                <a:lnTo>
                  <a:pt x="7603204" y="1891297"/>
                </a:lnTo>
                <a:lnTo>
                  <a:pt x="7603204" y="0"/>
                </a:lnTo>
                <a:close/>
              </a:path>
            </a:pathLst>
          </a:custGeom>
          <a:blipFill>
            <a:blip r:embed="rId3"/>
            <a:stretch>
              <a:fillRect l="0" t="0" r="0" b="0"/>
            </a:stretch>
          </a:blipFill>
        </p:spPr>
      </p:sp>
      <p:sp>
        <p:nvSpPr>
          <p:cNvPr name="Freeform 4" id="4"/>
          <p:cNvSpPr/>
          <p:nvPr/>
        </p:nvSpPr>
        <p:spPr>
          <a:xfrm flipH="false" flipV="false" rot="0">
            <a:off x="-450153" y="-434233"/>
            <a:ext cx="4262923" cy="5120628"/>
          </a:xfrm>
          <a:custGeom>
            <a:avLst/>
            <a:gdLst/>
            <a:ahLst/>
            <a:cxnLst/>
            <a:rect r="r" b="b" t="t" l="l"/>
            <a:pathLst>
              <a:path h="5120628" w="4262923">
                <a:moveTo>
                  <a:pt x="0" y="0"/>
                </a:moveTo>
                <a:lnTo>
                  <a:pt x="4262923" y="0"/>
                </a:lnTo>
                <a:lnTo>
                  <a:pt x="4262923" y="5120627"/>
                </a:lnTo>
                <a:lnTo>
                  <a:pt x="0" y="5120627"/>
                </a:lnTo>
                <a:lnTo>
                  <a:pt x="0" y="0"/>
                </a:lnTo>
                <a:close/>
              </a:path>
            </a:pathLst>
          </a:custGeom>
          <a:blipFill>
            <a:blip r:embed="rId4"/>
            <a:stretch>
              <a:fillRect l="0" t="0" r="0" b="0"/>
            </a:stretch>
          </a:blipFill>
        </p:spPr>
      </p:sp>
      <p:sp>
        <p:nvSpPr>
          <p:cNvPr name="Freeform 5" id="5"/>
          <p:cNvSpPr/>
          <p:nvPr/>
        </p:nvSpPr>
        <p:spPr>
          <a:xfrm flipH="false" flipV="true" rot="5400000">
            <a:off x="13994907" y="2627353"/>
            <a:ext cx="7603204" cy="1891297"/>
          </a:xfrm>
          <a:custGeom>
            <a:avLst/>
            <a:gdLst/>
            <a:ahLst/>
            <a:cxnLst/>
            <a:rect r="r" b="b" t="t" l="l"/>
            <a:pathLst>
              <a:path h="1891297" w="7603204">
                <a:moveTo>
                  <a:pt x="0" y="1891297"/>
                </a:moveTo>
                <a:lnTo>
                  <a:pt x="7603203" y="1891297"/>
                </a:lnTo>
                <a:lnTo>
                  <a:pt x="7603203" y="0"/>
                </a:lnTo>
                <a:lnTo>
                  <a:pt x="0" y="0"/>
                </a:lnTo>
                <a:lnTo>
                  <a:pt x="0" y="1891297"/>
                </a:lnTo>
                <a:close/>
              </a:path>
            </a:pathLst>
          </a:custGeom>
          <a:blipFill>
            <a:blip r:embed="rId3"/>
            <a:stretch>
              <a:fillRect l="0" t="0" r="0" b="0"/>
            </a:stretch>
          </a:blipFill>
        </p:spPr>
      </p:sp>
      <p:sp>
        <p:nvSpPr>
          <p:cNvPr name="Freeform 6" id="6"/>
          <p:cNvSpPr/>
          <p:nvPr/>
        </p:nvSpPr>
        <p:spPr>
          <a:xfrm flipH="true" flipV="true" rot="0">
            <a:off x="14324509" y="5585433"/>
            <a:ext cx="4262923" cy="5120628"/>
          </a:xfrm>
          <a:custGeom>
            <a:avLst/>
            <a:gdLst/>
            <a:ahLst/>
            <a:cxnLst/>
            <a:rect r="r" b="b" t="t" l="l"/>
            <a:pathLst>
              <a:path h="5120628" w="4262923">
                <a:moveTo>
                  <a:pt x="4262923" y="5120628"/>
                </a:moveTo>
                <a:lnTo>
                  <a:pt x="0" y="5120628"/>
                </a:lnTo>
                <a:lnTo>
                  <a:pt x="0" y="0"/>
                </a:lnTo>
                <a:lnTo>
                  <a:pt x="4262923" y="0"/>
                </a:lnTo>
                <a:lnTo>
                  <a:pt x="4262923" y="5120628"/>
                </a:lnTo>
                <a:close/>
              </a:path>
            </a:pathLst>
          </a:custGeom>
          <a:blipFill>
            <a:blip r:embed="rId4"/>
            <a:stretch>
              <a:fillRect l="0" t="0" r="0" b="0"/>
            </a:stretch>
          </a:blipFill>
        </p:spPr>
      </p:sp>
      <p:grpSp>
        <p:nvGrpSpPr>
          <p:cNvPr name="Group 7" id="7"/>
          <p:cNvGrpSpPr/>
          <p:nvPr/>
        </p:nvGrpSpPr>
        <p:grpSpPr>
          <a:xfrm rot="0">
            <a:off x="1028700" y="1028700"/>
            <a:ext cx="16230600" cy="8229600"/>
            <a:chOff x="0" y="0"/>
            <a:chExt cx="4274726" cy="2167467"/>
          </a:xfrm>
        </p:grpSpPr>
        <p:sp>
          <p:nvSpPr>
            <p:cNvPr name="Freeform 8" id="8"/>
            <p:cNvSpPr/>
            <p:nvPr/>
          </p:nvSpPr>
          <p:spPr>
            <a:xfrm flipH="false" flipV="false" rot="0">
              <a:off x="0" y="0"/>
              <a:ext cx="4274726" cy="2167467"/>
            </a:xfrm>
            <a:custGeom>
              <a:avLst/>
              <a:gdLst/>
              <a:ahLst/>
              <a:cxnLst/>
              <a:rect r="r" b="b" t="t" l="l"/>
              <a:pathLst>
                <a:path h="2167467" w="4274726">
                  <a:moveTo>
                    <a:pt x="0" y="0"/>
                  </a:moveTo>
                  <a:lnTo>
                    <a:pt x="4274726" y="0"/>
                  </a:lnTo>
                  <a:lnTo>
                    <a:pt x="4274726" y="2167467"/>
                  </a:lnTo>
                  <a:lnTo>
                    <a:pt x="0" y="2167467"/>
                  </a:lnTo>
                  <a:close/>
                </a:path>
              </a:pathLst>
            </a:custGeom>
            <a:solidFill>
              <a:srgbClr val="F2F4F2"/>
            </a:solidFill>
            <a:ln w="19050" cap="sq">
              <a:solidFill>
                <a:srgbClr val="6D869A"/>
              </a:solidFill>
              <a:prstDash val="solid"/>
              <a:miter/>
            </a:ln>
          </p:spPr>
        </p:sp>
        <p:sp>
          <p:nvSpPr>
            <p:cNvPr name="TextBox 9" id="9"/>
            <p:cNvSpPr txBox="true"/>
            <p:nvPr/>
          </p:nvSpPr>
          <p:spPr>
            <a:xfrm>
              <a:off x="0" y="-38100"/>
              <a:ext cx="4274726" cy="2205567"/>
            </a:xfrm>
            <a:prstGeom prst="rect">
              <a:avLst/>
            </a:prstGeom>
          </p:spPr>
          <p:txBody>
            <a:bodyPr anchor="ctr" rtlCol="false" tIns="50800" lIns="50800" bIns="50800" rIns="50800"/>
            <a:lstStyle/>
            <a:p>
              <a:pPr algn="ctr">
                <a:lnSpc>
                  <a:spcPts val="2659"/>
                </a:lnSpc>
                <a:spcBef>
                  <a:spcPct val="0"/>
                </a:spcBef>
              </a:pPr>
            </a:p>
          </p:txBody>
        </p:sp>
      </p:grpSp>
      <p:sp>
        <p:nvSpPr>
          <p:cNvPr name="Freeform 10" id="10"/>
          <p:cNvSpPr/>
          <p:nvPr/>
        </p:nvSpPr>
        <p:spPr>
          <a:xfrm flipH="false" flipV="false" rot="0">
            <a:off x="13786235" y="9229830"/>
            <a:ext cx="4490856" cy="1057170"/>
          </a:xfrm>
          <a:custGeom>
            <a:avLst/>
            <a:gdLst/>
            <a:ahLst/>
            <a:cxnLst/>
            <a:rect r="r" b="b" t="t" l="l"/>
            <a:pathLst>
              <a:path h="1057170" w="4490856">
                <a:moveTo>
                  <a:pt x="0" y="0"/>
                </a:moveTo>
                <a:lnTo>
                  <a:pt x="4490857" y="0"/>
                </a:lnTo>
                <a:lnTo>
                  <a:pt x="4490857" y="1057170"/>
                </a:lnTo>
                <a:lnTo>
                  <a:pt x="0" y="1057170"/>
                </a:lnTo>
                <a:lnTo>
                  <a:pt x="0" y="0"/>
                </a:lnTo>
                <a:close/>
              </a:path>
            </a:pathLst>
          </a:custGeom>
          <a:blipFill>
            <a:blip r:embed="rId5"/>
            <a:stretch>
              <a:fillRect l="0" t="0" r="0" b="0"/>
            </a:stretch>
          </a:blipFill>
        </p:spPr>
      </p:sp>
      <p:sp>
        <p:nvSpPr>
          <p:cNvPr name="Freeform 11" id="11"/>
          <p:cNvSpPr/>
          <p:nvPr/>
        </p:nvSpPr>
        <p:spPr>
          <a:xfrm flipH="false" flipV="false" rot="0">
            <a:off x="2746941" y="2153506"/>
            <a:ext cx="12798121" cy="6894988"/>
          </a:xfrm>
          <a:custGeom>
            <a:avLst/>
            <a:gdLst/>
            <a:ahLst/>
            <a:cxnLst/>
            <a:rect r="r" b="b" t="t" l="l"/>
            <a:pathLst>
              <a:path h="6894988" w="12798121">
                <a:moveTo>
                  <a:pt x="0" y="0"/>
                </a:moveTo>
                <a:lnTo>
                  <a:pt x="12798122" y="0"/>
                </a:lnTo>
                <a:lnTo>
                  <a:pt x="12798122" y="6894988"/>
                </a:lnTo>
                <a:lnTo>
                  <a:pt x="0" y="6894988"/>
                </a:lnTo>
                <a:lnTo>
                  <a:pt x="0" y="0"/>
                </a:lnTo>
                <a:close/>
              </a:path>
            </a:pathLst>
          </a:custGeom>
          <a:blipFill>
            <a:blip r:embed="rId6"/>
            <a:stretch>
              <a:fillRect l="0" t="0" r="0" b="0"/>
            </a:stretch>
          </a:blipFill>
        </p:spPr>
      </p:sp>
      <p:sp>
        <p:nvSpPr>
          <p:cNvPr name="TextBox 12" id="12"/>
          <p:cNvSpPr txBox="true"/>
          <p:nvPr/>
        </p:nvSpPr>
        <p:spPr>
          <a:xfrm rot="0">
            <a:off x="4539196" y="1108570"/>
            <a:ext cx="9209608" cy="863600"/>
          </a:xfrm>
          <a:prstGeom prst="rect">
            <a:avLst/>
          </a:prstGeom>
        </p:spPr>
        <p:txBody>
          <a:bodyPr anchor="t" rtlCol="false" tIns="0" lIns="0" bIns="0" rIns="0">
            <a:spAutoFit/>
          </a:bodyPr>
          <a:lstStyle/>
          <a:p>
            <a:pPr algn="ctr">
              <a:lnSpc>
                <a:spcPts val="7000"/>
              </a:lnSpc>
            </a:pPr>
            <a:r>
              <a:rPr lang="en-US" sz="5000">
                <a:solidFill>
                  <a:srgbClr val="161B1C"/>
                </a:solidFill>
                <a:latin typeface="Sego"/>
                <a:ea typeface="Sego"/>
                <a:cs typeface="Sego"/>
                <a:sym typeface="Sego"/>
              </a:rPr>
              <a:t>Hypothesis Testing</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6250" t="0" r="-6250" b="0"/>
            </a:stretch>
          </a:blipFill>
        </p:spPr>
      </p:sp>
      <p:sp>
        <p:nvSpPr>
          <p:cNvPr name="Freeform 3" id="3"/>
          <p:cNvSpPr/>
          <p:nvPr/>
        </p:nvSpPr>
        <p:spPr>
          <a:xfrm flipH="true" flipV="false" rot="5400000">
            <a:off x="-3306107" y="5694113"/>
            <a:ext cx="7603204" cy="1891297"/>
          </a:xfrm>
          <a:custGeom>
            <a:avLst/>
            <a:gdLst/>
            <a:ahLst/>
            <a:cxnLst/>
            <a:rect r="r" b="b" t="t" l="l"/>
            <a:pathLst>
              <a:path h="1891297" w="7603204">
                <a:moveTo>
                  <a:pt x="7603204" y="0"/>
                </a:moveTo>
                <a:lnTo>
                  <a:pt x="0" y="0"/>
                </a:lnTo>
                <a:lnTo>
                  <a:pt x="0" y="1891297"/>
                </a:lnTo>
                <a:lnTo>
                  <a:pt x="7603204" y="1891297"/>
                </a:lnTo>
                <a:lnTo>
                  <a:pt x="7603204" y="0"/>
                </a:lnTo>
                <a:close/>
              </a:path>
            </a:pathLst>
          </a:custGeom>
          <a:blipFill>
            <a:blip r:embed="rId3"/>
            <a:stretch>
              <a:fillRect l="0" t="0" r="0" b="0"/>
            </a:stretch>
          </a:blipFill>
        </p:spPr>
      </p:sp>
      <p:sp>
        <p:nvSpPr>
          <p:cNvPr name="Freeform 4" id="4"/>
          <p:cNvSpPr/>
          <p:nvPr/>
        </p:nvSpPr>
        <p:spPr>
          <a:xfrm flipH="false" flipV="false" rot="0">
            <a:off x="-450153" y="-434233"/>
            <a:ext cx="4262923" cy="5120628"/>
          </a:xfrm>
          <a:custGeom>
            <a:avLst/>
            <a:gdLst/>
            <a:ahLst/>
            <a:cxnLst/>
            <a:rect r="r" b="b" t="t" l="l"/>
            <a:pathLst>
              <a:path h="5120628" w="4262923">
                <a:moveTo>
                  <a:pt x="0" y="0"/>
                </a:moveTo>
                <a:lnTo>
                  <a:pt x="4262923" y="0"/>
                </a:lnTo>
                <a:lnTo>
                  <a:pt x="4262923" y="5120627"/>
                </a:lnTo>
                <a:lnTo>
                  <a:pt x="0" y="5120627"/>
                </a:lnTo>
                <a:lnTo>
                  <a:pt x="0" y="0"/>
                </a:lnTo>
                <a:close/>
              </a:path>
            </a:pathLst>
          </a:custGeom>
          <a:blipFill>
            <a:blip r:embed="rId4"/>
            <a:stretch>
              <a:fillRect l="0" t="0" r="0" b="0"/>
            </a:stretch>
          </a:blipFill>
        </p:spPr>
      </p:sp>
      <p:sp>
        <p:nvSpPr>
          <p:cNvPr name="Freeform 5" id="5"/>
          <p:cNvSpPr/>
          <p:nvPr/>
        </p:nvSpPr>
        <p:spPr>
          <a:xfrm flipH="false" flipV="true" rot="5400000">
            <a:off x="13994907" y="2627353"/>
            <a:ext cx="7603204" cy="1891297"/>
          </a:xfrm>
          <a:custGeom>
            <a:avLst/>
            <a:gdLst/>
            <a:ahLst/>
            <a:cxnLst/>
            <a:rect r="r" b="b" t="t" l="l"/>
            <a:pathLst>
              <a:path h="1891297" w="7603204">
                <a:moveTo>
                  <a:pt x="0" y="1891297"/>
                </a:moveTo>
                <a:lnTo>
                  <a:pt x="7603203" y="1891297"/>
                </a:lnTo>
                <a:lnTo>
                  <a:pt x="7603203" y="0"/>
                </a:lnTo>
                <a:lnTo>
                  <a:pt x="0" y="0"/>
                </a:lnTo>
                <a:lnTo>
                  <a:pt x="0" y="1891297"/>
                </a:lnTo>
                <a:close/>
              </a:path>
            </a:pathLst>
          </a:custGeom>
          <a:blipFill>
            <a:blip r:embed="rId3"/>
            <a:stretch>
              <a:fillRect l="0" t="0" r="0" b="0"/>
            </a:stretch>
          </a:blipFill>
        </p:spPr>
      </p:sp>
      <p:sp>
        <p:nvSpPr>
          <p:cNvPr name="Freeform 6" id="6"/>
          <p:cNvSpPr/>
          <p:nvPr/>
        </p:nvSpPr>
        <p:spPr>
          <a:xfrm flipH="true" flipV="true" rot="0">
            <a:off x="14324509" y="5585433"/>
            <a:ext cx="4262923" cy="5120628"/>
          </a:xfrm>
          <a:custGeom>
            <a:avLst/>
            <a:gdLst/>
            <a:ahLst/>
            <a:cxnLst/>
            <a:rect r="r" b="b" t="t" l="l"/>
            <a:pathLst>
              <a:path h="5120628" w="4262923">
                <a:moveTo>
                  <a:pt x="4262923" y="5120628"/>
                </a:moveTo>
                <a:lnTo>
                  <a:pt x="0" y="5120628"/>
                </a:lnTo>
                <a:lnTo>
                  <a:pt x="0" y="0"/>
                </a:lnTo>
                <a:lnTo>
                  <a:pt x="4262923" y="0"/>
                </a:lnTo>
                <a:lnTo>
                  <a:pt x="4262923" y="5120628"/>
                </a:lnTo>
                <a:close/>
              </a:path>
            </a:pathLst>
          </a:custGeom>
          <a:blipFill>
            <a:blip r:embed="rId4"/>
            <a:stretch>
              <a:fillRect l="0" t="0" r="0" b="0"/>
            </a:stretch>
          </a:blipFill>
        </p:spPr>
      </p:sp>
      <p:grpSp>
        <p:nvGrpSpPr>
          <p:cNvPr name="Group 7" id="7"/>
          <p:cNvGrpSpPr/>
          <p:nvPr/>
        </p:nvGrpSpPr>
        <p:grpSpPr>
          <a:xfrm rot="0">
            <a:off x="1028700" y="1028700"/>
            <a:ext cx="16230600" cy="8229600"/>
            <a:chOff x="0" y="0"/>
            <a:chExt cx="4274726" cy="2167467"/>
          </a:xfrm>
        </p:grpSpPr>
        <p:sp>
          <p:nvSpPr>
            <p:cNvPr name="Freeform 8" id="8"/>
            <p:cNvSpPr/>
            <p:nvPr/>
          </p:nvSpPr>
          <p:spPr>
            <a:xfrm flipH="false" flipV="false" rot="0">
              <a:off x="0" y="0"/>
              <a:ext cx="4274726" cy="2167467"/>
            </a:xfrm>
            <a:custGeom>
              <a:avLst/>
              <a:gdLst/>
              <a:ahLst/>
              <a:cxnLst/>
              <a:rect r="r" b="b" t="t" l="l"/>
              <a:pathLst>
                <a:path h="2167467" w="4274726">
                  <a:moveTo>
                    <a:pt x="0" y="0"/>
                  </a:moveTo>
                  <a:lnTo>
                    <a:pt x="4274726" y="0"/>
                  </a:lnTo>
                  <a:lnTo>
                    <a:pt x="4274726" y="2167467"/>
                  </a:lnTo>
                  <a:lnTo>
                    <a:pt x="0" y="2167467"/>
                  </a:lnTo>
                  <a:close/>
                </a:path>
              </a:pathLst>
            </a:custGeom>
            <a:solidFill>
              <a:srgbClr val="F2F4F2"/>
            </a:solidFill>
            <a:ln w="19050" cap="sq">
              <a:solidFill>
                <a:srgbClr val="6D869A"/>
              </a:solidFill>
              <a:prstDash val="solid"/>
              <a:miter/>
            </a:ln>
          </p:spPr>
        </p:sp>
        <p:sp>
          <p:nvSpPr>
            <p:cNvPr name="TextBox 9" id="9"/>
            <p:cNvSpPr txBox="true"/>
            <p:nvPr/>
          </p:nvSpPr>
          <p:spPr>
            <a:xfrm>
              <a:off x="0" y="-38100"/>
              <a:ext cx="4274726" cy="2205567"/>
            </a:xfrm>
            <a:prstGeom prst="rect">
              <a:avLst/>
            </a:prstGeom>
          </p:spPr>
          <p:txBody>
            <a:bodyPr anchor="ctr" rtlCol="false" tIns="50800" lIns="50800" bIns="50800" rIns="50800"/>
            <a:lstStyle/>
            <a:p>
              <a:pPr algn="ctr">
                <a:lnSpc>
                  <a:spcPts val="2659"/>
                </a:lnSpc>
                <a:spcBef>
                  <a:spcPct val="0"/>
                </a:spcBef>
              </a:pPr>
            </a:p>
          </p:txBody>
        </p:sp>
      </p:grpSp>
      <p:sp>
        <p:nvSpPr>
          <p:cNvPr name="Freeform 10" id="10"/>
          <p:cNvSpPr/>
          <p:nvPr/>
        </p:nvSpPr>
        <p:spPr>
          <a:xfrm flipH="false" flipV="false" rot="0">
            <a:off x="13786235" y="9229830"/>
            <a:ext cx="4490856" cy="1057170"/>
          </a:xfrm>
          <a:custGeom>
            <a:avLst/>
            <a:gdLst/>
            <a:ahLst/>
            <a:cxnLst/>
            <a:rect r="r" b="b" t="t" l="l"/>
            <a:pathLst>
              <a:path h="1057170" w="4490856">
                <a:moveTo>
                  <a:pt x="0" y="0"/>
                </a:moveTo>
                <a:lnTo>
                  <a:pt x="4490857" y="0"/>
                </a:lnTo>
                <a:lnTo>
                  <a:pt x="4490857" y="1057170"/>
                </a:lnTo>
                <a:lnTo>
                  <a:pt x="0" y="1057170"/>
                </a:lnTo>
                <a:lnTo>
                  <a:pt x="0" y="0"/>
                </a:lnTo>
                <a:close/>
              </a:path>
            </a:pathLst>
          </a:custGeom>
          <a:blipFill>
            <a:blip r:embed="rId5"/>
            <a:stretch>
              <a:fillRect l="0" t="0" r="0" b="0"/>
            </a:stretch>
          </a:blipFill>
        </p:spPr>
      </p:sp>
      <p:sp>
        <p:nvSpPr>
          <p:cNvPr name="Freeform 11" id="11"/>
          <p:cNvSpPr/>
          <p:nvPr/>
        </p:nvSpPr>
        <p:spPr>
          <a:xfrm flipH="false" flipV="false" rot="0">
            <a:off x="2540457" y="2293559"/>
            <a:ext cx="12953257" cy="6784269"/>
          </a:xfrm>
          <a:custGeom>
            <a:avLst/>
            <a:gdLst/>
            <a:ahLst/>
            <a:cxnLst/>
            <a:rect r="r" b="b" t="t" l="l"/>
            <a:pathLst>
              <a:path h="6784269" w="12953257">
                <a:moveTo>
                  <a:pt x="0" y="0"/>
                </a:moveTo>
                <a:lnTo>
                  <a:pt x="12953257" y="0"/>
                </a:lnTo>
                <a:lnTo>
                  <a:pt x="12953257" y="6784268"/>
                </a:lnTo>
                <a:lnTo>
                  <a:pt x="0" y="6784268"/>
                </a:lnTo>
                <a:lnTo>
                  <a:pt x="0" y="0"/>
                </a:lnTo>
                <a:close/>
              </a:path>
            </a:pathLst>
          </a:custGeom>
          <a:blipFill>
            <a:blip r:embed="rId6"/>
            <a:stretch>
              <a:fillRect l="0" t="0" r="0" b="0"/>
            </a:stretch>
          </a:blipFill>
        </p:spPr>
      </p:sp>
      <p:sp>
        <p:nvSpPr>
          <p:cNvPr name="TextBox 12" id="12"/>
          <p:cNvSpPr txBox="true"/>
          <p:nvPr/>
        </p:nvSpPr>
        <p:spPr>
          <a:xfrm rot="0">
            <a:off x="4539196" y="1108570"/>
            <a:ext cx="9209608" cy="863600"/>
          </a:xfrm>
          <a:prstGeom prst="rect">
            <a:avLst/>
          </a:prstGeom>
        </p:spPr>
        <p:txBody>
          <a:bodyPr anchor="t" rtlCol="false" tIns="0" lIns="0" bIns="0" rIns="0">
            <a:spAutoFit/>
          </a:bodyPr>
          <a:lstStyle/>
          <a:p>
            <a:pPr algn="ctr">
              <a:lnSpc>
                <a:spcPts val="7000"/>
              </a:lnSpc>
            </a:pPr>
            <a:r>
              <a:rPr lang="en-US" sz="5000">
                <a:solidFill>
                  <a:srgbClr val="161B1C"/>
                </a:solidFill>
                <a:latin typeface="Sego"/>
                <a:ea typeface="Sego"/>
                <a:cs typeface="Sego"/>
                <a:sym typeface="Sego"/>
              </a:rPr>
              <a:t>Hypothesis Testing</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6250" t="0" r="-6250" b="0"/>
            </a:stretch>
          </a:blipFill>
        </p:spPr>
      </p:sp>
      <p:sp>
        <p:nvSpPr>
          <p:cNvPr name="Freeform 3" id="3"/>
          <p:cNvSpPr/>
          <p:nvPr/>
        </p:nvSpPr>
        <p:spPr>
          <a:xfrm flipH="true" flipV="false" rot="5400000">
            <a:off x="-3306107" y="5694113"/>
            <a:ext cx="7603204" cy="1891297"/>
          </a:xfrm>
          <a:custGeom>
            <a:avLst/>
            <a:gdLst/>
            <a:ahLst/>
            <a:cxnLst/>
            <a:rect r="r" b="b" t="t" l="l"/>
            <a:pathLst>
              <a:path h="1891297" w="7603204">
                <a:moveTo>
                  <a:pt x="7603204" y="0"/>
                </a:moveTo>
                <a:lnTo>
                  <a:pt x="0" y="0"/>
                </a:lnTo>
                <a:lnTo>
                  <a:pt x="0" y="1891297"/>
                </a:lnTo>
                <a:lnTo>
                  <a:pt x="7603204" y="1891297"/>
                </a:lnTo>
                <a:lnTo>
                  <a:pt x="7603204" y="0"/>
                </a:lnTo>
                <a:close/>
              </a:path>
            </a:pathLst>
          </a:custGeom>
          <a:blipFill>
            <a:blip r:embed="rId3"/>
            <a:stretch>
              <a:fillRect l="0" t="0" r="0" b="0"/>
            </a:stretch>
          </a:blipFill>
        </p:spPr>
      </p:sp>
      <p:sp>
        <p:nvSpPr>
          <p:cNvPr name="Freeform 4" id="4"/>
          <p:cNvSpPr/>
          <p:nvPr/>
        </p:nvSpPr>
        <p:spPr>
          <a:xfrm flipH="false" flipV="false" rot="0">
            <a:off x="-450153" y="-434233"/>
            <a:ext cx="4262923" cy="5120628"/>
          </a:xfrm>
          <a:custGeom>
            <a:avLst/>
            <a:gdLst/>
            <a:ahLst/>
            <a:cxnLst/>
            <a:rect r="r" b="b" t="t" l="l"/>
            <a:pathLst>
              <a:path h="5120628" w="4262923">
                <a:moveTo>
                  <a:pt x="0" y="0"/>
                </a:moveTo>
                <a:lnTo>
                  <a:pt x="4262923" y="0"/>
                </a:lnTo>
                <a:lnTo>
                  <a:pt x="4262923" y="5120627"/>
                </a:lnTo>
                <a:lnTo>
                  <a:pt x="0" y="5120627"/>
                </a:lnTo>
                <a:lnTo>
                  <a:pt x="0" y="0"/>
                </a:lnTo>
                <a:close/>
              </a:path>
            </a:pathLst>
          </a:custGeom>
          <a:blipFill>
            <a:blip r:embed="rId4"/>
            <a:stretch>
              <a:fillRect l="0" t="0" r="0" b="0"/>
            </a:stretch>
          </a:blipFill>
        </p:spPr>
      </p:sp>
      <p:sp>
        <p:nvSpPr>
          <p:cNvPr name="Freeform 5" id="5"/>
          <p:cNvSpPr/>
          <p:nvPr/>
        </p:nvSpPr>
        <p:spPr>
          <a:xfrm flipH="false" flipV="true" rot="5400000">
            <a:off x="13994907" y="2627353"/>
            <a:ext cx="7603204" cy="1891297"/>
          </a:xfrm>
          <a:custGeom>
            <a:avLst/>
            <a:gdLst/>
            <a:ahLst/>
            <a:cxnLst/>
            <a:rect r="r" b="b" t="t" l="l"/>
            <a:pathLst>
              <a:path h="1891297" w="7603204">
                <a:moveTo>
                  <a:pt x="0" y="1891297"/>
                </a:moveTo>
                <a:lnTo>
                  <a:pt x="7603203" y="1891297"/>
                </a:lnTo>
                <a:lnTo>
                  <a:pt x="7603203" y="0"/>
                </a:lnTo>
                <a:lnTo>
                  <a:pt x="0" y="0"/>
                </a:lnTo>
                <a:lnTo>
                  <a:pt x="0" y="1891297"/>
                </a:lnTo>
                <a:close/>
              </a:path>
            </a:pathLst>
          </a:custGeom>
          <a:blipFill>
            <a:blip r:embed="rId3"/>
            <a:stretch>
              <a:fillRect l="0" t="0" r="0" b="0"/>
            </a:stretch>
          </a:blipFill>
        </p:spPr>
      </p:sp>
      <p:sp>
        <p:nvSpPr>
          <p:cNvPr name="Freeform 6" id="6"/>
          <p:cNvSpPr/>
          <p:nvPr/>
        </p:nvSpPr>
        <p:spPr>
          <a:xfrm flipH="true" flipV="true" rot="0">
            <a:off x="14324509" y="5585433"/>
            <a:ext cx="4262923" cy="5120628"/>
          </a:xfrm>
          <a:custGeom>
            <a:avLst/>
            <a:gdLst/>
            <a:ahLst/>
            <a:cxnLst/>
            <a:rect r="r" b="b" t="t" l="l"/>
            <a:pathLst>
              <a:path h="5120628" w="4262923">
                <a:moveTo>
                  <a:pt x="4262923" y="5120628"/>
                </a:moveTo>
                <a:lnTo>
                  <a:pt x="0" y="5120628"/>
                </a:lnTo>
                <a:lnTo>
                  <a:pt x="0" y="0"/>
                </a:lnTo>
                <a:lnTo>
                  <a:pt x="4262923" y="0"/>
                </a:lnTo>
                <a:lnTo>
                  <a:pt x="4262923" y="5120628"/>
                </a:lnTo>
                <a:close/>
              </a:path>
            </a:pathLst>
          </a:custGeom>
          <a:blipFill>
            <a:blip r:embed="rId4"/>
            <a:stretch>
              <a:fillRect l="0" t="0" r="0" b="0"/>
            </a:stretch>
          </a:blipFill>
        </p:spPr>
      </p:sp>
      <p:grpSp>
        <p:nvGrpSpPr>
          <p:cNvPr name="Group 7" id="7"/>
          <p:cNvGrpSpPr/>
          <p:nvPr/>
        </p:nvGrpSpPr>
        <p:grpSpPr>
          <a:xfrm rot="0">
            <a:off x="1028700" y="1028700"/>
            <a:ext cx="16230600" cy="8229600"/>
            <a:chOff x="0" y="0"/>
            <a:chExt cx="4274726" cy="2167467"/>
          </a:xfrm>
        </p:grpSpPr>
        <p:sp>
          <p:nvSpPr>
            <p:cNvPr name="Freeform 8" id="8"/>
            <p:cNvSpPr/>
            <p:nvPr/>
          </p:nvSpPr>
          <p:spPr>
            <a:xfrm flipH="false" flipV="false" rot="0">
              <a:off x="0" y="0"/>
              <a:ext cx="4274726" cy="2167467"/>
            </a:xfrm>
            <a:custGeom>
              <a:avLst/>
              <a:gdLst/>
              <a:ahLst/>
              <a:cxnLst/>
              <a:rect r="r" b="b" t="t" l="l"/>
              <a:pathLst>
                <a:path h="2167467" w="4274726">
                  <a:moveTo>
                    <a:pt x="0" y="0"/>
                  </a:moveTo>
                  <a:lnTo>
                    <a:pt x="4274726" y="0"/>
                  </a:lnTo>
                  <a:lnTo>
                    <a:pt x="4274726" y="2167467"/>
                  </a:lnTo>
                  <a:lnTo>
                    <a:pt x="0" y="2167467"/>
                  </a:lnTo>
                  <a:close/>
                </a:path>
              </a:pathLst>
            </a:custGeom>
            <a:solidFill>
              <a:srgbClr val="F2F4F2"/>
            </a:solidFill>
            <a:ln w="19050" cap="sq">
              <a:solidFill>
                <a:srgbClr val="6D869A"/>
              </a:solidFill>
              <a:prstDash val="solid"/>
              <a:miter/>
            </a:ln>
          </p:spPr>
        </p:sp>
        <p:sp>
          <p:nvSpPr>
            <p:cNvPr name="TextBox 9" id="9"/>
            <p:cNvSpPr txBox="true"/>
            <p:nvPr/>
          </p:nvSpPr>
          <p:spPr>
            <a:xfrm>
              <a:off x="0" y="-38100"/>
              <a:ext cx="4274726" cy="2205567"/>
            </a:xfrm>
            <a:prstGeom prst="rect">
              <a:avLst/>
            </a:prstGeom>
          </p:spPr>
          <p:txBody>
            <a:bodyPr anchor="ctr" rtlCol="false" tIns="50800" lIns="50800" bIns="50800" rIns="50800"/>
            <a:lstStyle/>
            <a:p>
              <a:pPr algn="ctr">
                <a:lnSpc>
                  <a:spcPts val="2659"/>
                </a:lnSpc>
                <a:spcBef>
                  <a:spcPct val="0"/>
                </a:spcBef>
              </a:pPr>
            </a:p>
          </p:txBody>
        </p:sp>
      </p:grpSp>
      <p:sp>
        <p:nvSpPr>
          <p:cNvPr name="Freeform 10" id="10"/>
          <p:cNvSpPr/>
          <p:nvPr/>
        </p:nvSpPr>
        <p:spPr>
          <a:xfrm flipH="false" flipV="false" rot="0">
            <a:off x="13786235" y="9229830"/>
            <a:ext cx="4490856" cy="1057170"/>
          </a:xfrm>
          <a:custGeom>
            <a:avLst/>
            <a:gdLst/>
            <a:ahLst/>
            <a:cxnLst/>
            <a:rect r="r" b="b" t="t" l="l"/>
            <a:pathLst>
              <a:path h="1057170" w="4490856">
                <a:moveTo>
                  <a:pt x="0" y="0"/>
                </a:moveTo>
                <a:lnTo>
                  <a:pt x="4490857" y="0"/>
                </a:lnTo>
                <a:lnTo>
                  <a:pt x="4490857" y="1057170"/>
                </a:lnTo>
                <a:lnTo>
                  <a:pt x="0" y="1057170"/>
                </a:lnTo>
                <a:lnTo>
                  <a:pt x="0" y="0"/>
                </a:lnTo>
                <a:close/>
              </a:path>
            </a:pathLst>
          </a:custGeom>
          <a:blipFill>
            <a:blip r:embed="rId5"/>
            <a:stretch>
              <a:fillRect l="0" t="0" r="0" b="0"/>
            </a:stretch>
          </a:blipFill>
        </p:spPr>
      </p:sp>
      <p:sp>
        <p:nvSpPr>
          <p:cNvPr name="Freeform 11" id="11"/>
          <p:cNvSpPr/>
          <p:nvPr/>
        </p:nvSpPr>
        <p:spPr>
          <a:xfrm flipH="false" flipV="false" rot="0">
            <a:off x="2212687" y="2380442"/>
            <a:ext cx="13866629" cy="6517316"/>
          </a:xfrm>
          <a:custGeom>
            <a:avLst/>
            <a:gdLst/>
            <a:ahLst/>
            <a:cxnLst/>
            <a:rect r="r" b="b" t="t" l="l"/>
            <a:pathLst>
              <a:path h="6517316" w="13866629">
                <a:moveTo>
                  <a:pt x="0" y="0"/>
                </a:moveTo>
                <a:lnTo>
                  <a:pt x="13866630" y="0"/>
                </a:lnTo>
                <a:lnTo>
                  <a:pt x="13866630" y="6517316"/>
                </a:lnTo>
                <a:lnTo>
                  <a:pt x="0" y="6517316"/>
                </a:lnTo>
                <a:lnTo>
                  <a:pt x="0" y="0"/>
                </a:lnTo>
                <a:close/>
              </a:path>
            </a:pathLst>
          </a:custGeom>
          <a:blipFill>
            <a:blip r:embed="rId6"/>
            <a:stretch>
              <a:fillRect l="0" t="0" r="0" b="0"/>
            </a:stretch>
          </a:blipFill>
        </p:spPr>
      </p:sp>
      <p:sp>
        <p:nvSpPr>
          <p:cNvPr name="TextBox 12" id="12"/>
          <p:cNvSpPr txBox="true"/>
          <p:nvPr/>
        </p:nvSpPr>
        <p:spPr>
          <a:xfrm rot="0">
            <a:off x="4539196" y="1108570"/>
            <a:ext cx="9209608" cy="863600"/>
          </a:xfrm>
          <a:prstGeom prst="rect">
            <a:avLst/>
          </a:prstGeom>
        </p:spPr>
        <p:txBody>
          <a:bodyPr anchor="t" rtlCol="false" tIns="0" lIns="0" bIns="0" rIns="0">
            <a:spAutoFit/>
          </a:bodyPr>
          <a:lstStyle/>
          <a:p>
            <a:pPr algn="ctr">
              <a:lnSpc>
                <a:spcPts val="7000"/>
              </a:lnSpc>
            </a:pPr>
            <a:r>
              <a:rPr lang="en-US" sz="5000">
                <a:solidFill>
                  <a:srgbClr val="161B1C"/>
                </a:solidFill>
                <a:latin typeface="Sego"/>
                <a:ea typeface="Sego"/>
                <a:cs typeface="Sego"/>
                <a:sym typeface="Sego"/>
              </a:rPr>
              <a:t>Hypothesis Testing</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6250" t="0" r="-6250" b="0"/>
            </a:stretch>
          </a:blipFill>
        </p:spPr>
      </p:sp>
      <p:sp>
        <p:nvSpPr>
          <p:cNvPr name="Freeform 3" id="3"/>
          <p:cNvSpPr/>
          <p:nvPr/>
        </p:nvSpPr>
        <p:spPr>
          <a:xfrm flipH="true" flipV="false" rot="5400000">
            <a:off x="-3306107" y="5694113"/>
            <a:ext cx="7603204" cy="1891297"/>
          </a:xfrm>
          <a:custGeom>
            <a:avLst/>
            <a:gdLst/>
            <a:ahLst/>
            <a:cxnLst/>
            <a:rect r="r" b="b" t="t" l="l"/>
            <a:pathLst>
              <a:path h="1891297" w="7603204">
                <a:moveTo>
                  <a:pt x="7603204" y="0"/>
                </a:moveTo>
                <a:lnTo>
                  <a:pt x="0" y="0"/>
                </a:lnTo>
                <a:lnTo>
                  <a:pt x="0" y="1891297"/>
                </a:lnTo>
                <a:lnTo>
                  <a:pt x="7603204" y="1891297"/>
                </a:lnTo>
                <a:lnTo>
                  <a:pt x="7603204" y="0"/>
                </a:lnTo>
                <a:close/>
              </a:path>
            </a:pathLst>
          </a:custGeom>
          <a:blipFill>
            <a:blip r:embed="rId3"/>
            <a:stretch>
              <a:fillRect l="0" t="0" r="0" b="0"/>
            </a:stretch>
          </a:blipFill>
        </p:spPr>
      </p:sp>
      <p:sp>
        <p:nvSpPr>
          <p:cNvPr name="Freeform 4" id="4"/>
          <p:cNvSpPr/>
          <p:nvPr/>
        </p:nvSpPr>
        <p:spPr>
          <a:xfrm flipH="false" flipV="false" rot="0">
            <a:off x="-450153" y="-434233"/>
            <a:ext cx="4262923" cy="5120628"/>
          </a:xfrm>
          <a:custGeom>
            <a:avLst/>
            <a:gdLst/>
            <a:ahLst/>
            <a:cxnLst/>
            <a:rect r="r" b="b" t="t" l="l"/>
            <a:pathLst>
              <a:path h="5120628" w="4262923">
                <a:moveTo>
                  <a:pt x="0" y="0"/>
                </a:moveTo>
                <a:lnTo>
                  <a:pt x="4262923" y="0"/>
                </a:lnTo>
                <a:lnTo>
                  <a:pt x="4262923" y="5120627"/>
                </a:lnTo>
                <a:lnTo>
                  <a:pt x="0" y="5120627"/>
                </a:lnTo>
                <a:lnTo>
                  <a:pt x="0" y="0"/>
                </a:lnTo>
                <a:close/>
              </a:path>
            </a:pathLst>
          </a:custGeom>
          <a:blipFill>
            <a:blip r:embed="rId4"/>
            <a:stretch>
              <a:fillRect l="0" t="0" r="0" b="0"/>
            </a:stretch>
          </a:blipFill>
        </p:spPr>
      </p:sp>
      <p:sp>
        <p:nvSpPr>
          <p:cNvPr name="Freeform 5" id="5"/>
          <p:cNvSpPr/>
          <p:nvPr/>
        </p:nvSpPr>
        <p:spPr>
          <a:xfrm flipH="false" flipV="true" rot="5400000">
            <a:off x="13994907" y="2627353"/>
            <a:ext cx="7603204" cy="1891297"/>
          </a:xfrm>
          <a:custGeom>
            <a:avLst/>
            <a:gdLst/>
            <a:ahLst/>
            <a:cxnLst/>
            <a:rect r="r" b="b" t="t" l="l"/>
            <a:pathLst>
              <a:path h="1891297" w="7603204">
                <a:moveTo>
                  <a:pt x="0" y="1891297"/>
                </a:moveTo>
                <a:lnTo>
                  <a:pt x="7603203" y="1891297"/>
                </a:lnTo>
                <a:lnTo>
                  <a:pt x="7603203" y="0"/>
                </a:lnTo>
                <a:lnTo>
                  <a:pt x="0" y="0"/>
                </a:lnTo>
                <a:lnTo>
                  <a:pt x="0" y="1891297"/>
                </a:lnTo>
                <a:close/>
              </a:path>
            </a:pathLst>
          </a:custGeom>
          <a:blipFill>
            <a:blip r:embed="rId3"/>
            <a:stretch>
              <a:fillRect l="0" t="0" r="0" b="0"/>
            </a:stretch>
          </a:blipFill>
        </p:spPr>
      </p:sp>
      <p:sp>
        <p:nvSpPr>
          <p:cNvPr name="Freeform 6" id="6"/>
          <p:cNvSpPr/>
          <p:nvPr/>
        </p:nvSpPr>
        <p:spPr>
          <a:xfrm flipH="true" flipV="true" rot="0">
            <a:off x="14324509" y="5585433"/>
            <a:ext cx="4262923" cy="5120628"/>
          </a:xfrm>
          <a:custGeom>
            <a:avLst/>
            <a:gdLst/>
            <a:ahLst/>
            <a:cxnLst/>
            <a:rect r="r" b="b" t="t" l="l"/>
            <a:pathLst>
              <a:path h="5120628" w="4262923">
                <a:moveTo>
                  <a:pt x="4262923" y="5120628"/>
                </a:moveTo>
                <a:lnTo>
                  <a:pt x="0" y="5120628"/>
                </a:lnTo>
                <a:lnTo>
                  <a:pt x="0" y="0"/>
                </a:lnTo>
                <a:lnTo>
                  <a:pt x="4262923" y="0"/>
                </a:lnTo>
                <a:lnTo>
                  <a:pt x="4262923" y="5120628"/>
                </a:lnTo>
                <a:close/>
              </a:path>
            </a:pathLst>
          </a:custGeom>
          <a:blipFill>
            <a:blip r:embed="rId4"/>
            <a:stretch>
              <a:fillRect l="0" t="0" r="0" b="0"/>
            </a:stretch>
          </a:blipFill>
        </p:spPr>
      </p:sp>
      <p:grpSp>
        <p:nvGrpSpPr>
          <p:cNvPr name="Group 7" id="7"/>
          <p:cNvGrpSpPr/>
          <p:nvPr/>
        </p:nvGrpSpPr>
        <p:grpSpPr>
          <a:xfrm rot="0">
            <a:off x="1028700" y="1028700"/>
            <a:ext cx="16230600" cy="8229600"/>
            <a:chOff x="0" y="0"/>
            <a:chExt cx="4274726" cy="2167467"/>
          </a:xfrm>
        </p:grpSpPr>
        <p:sp>
          <p:nvSpPr>
            <p:cNvPr name="Freeform 8" id="8"/>
            <p:cNvSpPr/>
            <p:nvPr/>
          </p:nvSpPr>
          <p:spPr>
            <a:xfrm flipH="false" flipV="false" rot="0">
              <a:off x="0" y="0"/>
              <a:ext cx="4274726" cy="2167467"/>
            </a:xfrm>
            <a:custGeom>
              <a:avLst/>
              <a:gdLst/>
              <a:ahLst/>
              <a:cxnLst/>
              <a:rect r="r" b="b" t="t" l="l"/>
              <a:pathLst>
                <a:path h="2167467" w="4274726">
                  <a:moveTo>
                    <a:pt x="0" y="0"/>
                  </a:moveTo>
                  <a:lnTo>
                    <a:pt x="4274726" y="0"/>
                  </a:lnTo>
                  <a:lnTo>
                    <a:pt x="4274726" y="2167467"/>
                  </a:lnTo>
                  <a:lnTo>
                    <a:pt x="0" y="2167467"/>
                  </a:lnTo>
                  <a:close/>
                </a:path>
              </a:pathLst>
            </a:custGeom>
            <a:solidFill>
              <a:srgbClr val="F2F4F2"/>
            </a:solidFill>
            <a:ln w="19050" cap="sq">
              <a:solidFill>
                <a:srgbClr val="6D869A"/>
              </a:solidFill>
              <a:prstDash val="solid"/>
              <a:miter/>
            </a:ln>
          </p:spPr>
        </p:sp>
        <p:sp>
          <p:nvSpPr>
            <p:cNvPr name="TextBox 9" id="9"/>
            <p:cNvSpPr txBox="true"/>
            <p:nvPr/>
          </p:nvSpPr>
          <p:spPr>
            <a:xfrm>
              <a:off x="0" y="-38100"/>
              <a:ext cx="4274726" cy="2205567"/>
            </a:xfrm>
            <a:prstGeom prst="rect">
              <a:avLst/>
            </a:prstGeom>
          </p:spPr>
          <p:txBody>
            <a:bodyPr anchor="ctr" rtlCol="false" tIns="50800" lIns="50800" bIns="50800" rIns="50800"/>
            <a:lstStyle/>
            <a:p>
              <a:pPr algn="ctr">
                <a:lnSpc>
                  <a:spcPts val="2659"/>
                </a:lnSpc>
                <a:spcBef>
                  <a:spcPct val="0"/>
                </a:spcBef>
              </a:pPr>
            </a:p>
          </p:txBody>
        </p:sp>
      </p:grpSp>
      <p:sp>
        <p:nvSpPr>
          <p:cNvPr name="TextBox 10" id="10"/>
          <p:cNvSpPr txBox="true"/>
          <p:nvPr/>
        </p:nvSpPr>
        <p:spPr>
          <a:xfrm rot="0">
            <a:off x="4539196" y="1051420"/>
            <a:ext cx="9209608" cy="1450976"/>
          </a:xfrm>
          <a:prstGeom prst="rect">
            <a:avLst/>
          </a:prstGeom>
        </p:spPr>
        <p:txBody>
          <a:bodyPr anchor="t" rtlCol="false" tIns="0" lIns="0" bIns="0" rIns="0">
            <a:spAutoFit/>
          </a:bodyPr>
          <a:lstStyle/>
          <a:p>
            <a:pPr algn="ctr">
              <a:lnSpc>
                <a:spcPts val="11899"/>
              </a:lnSpc>
            </a:pPr>
            <a:r>
              <a:rPr lang="en-US" sz="8499">
                <a:solidFill>
                  <a:srgbClr val="161B1C"/>
                </a:solidFill>
                <a:latin typeface="Sego"/>
                <a:ea typeface="Sego"/>
                <a:cs typeface="Sego"/>
                <a:sym typeface="Sego"/>
              </a:rPr>
              <a:t>Conclusion</a:t>
            </a:r>
          </a:p>
        </p:txBody>
      </p:sp>
      <p:sp>
        <p:nvSpPr>
          <p:cNvPr name="TextBox 11" id="11"/>
          <p:cNvSpPr txBox="true"/>
          <p:nvPr/>
        </p:nvSpPr>
        <p:spPr>
          <a:xfrm rot="0">
            <a:off x="1441144" y="2529813"/>
            <a:ext cx="15185125" cy="6549393"/>
          </a:xfrm>
          <a:prstGeom prst="rect">
            <a:avLst/>
          </a:prstGeom>
        </p:spPr>
        <p:txBody>
          <a:bodyPr anchor="t" rtlCol="false" tIns="0" lIns="0" bIns="0" rIns="0">
            <a:spAutoFit/>
          </a:bodyPr>
          <a:lstStyle/>
          <a:p>
            <a:pPr algn="just" marL="647700" indent="-323850" lvl="1">
              <a:lnSpc>
                <a:spcPts val="4530"/>
              </a:lnSpc>
              <a:buFont typeface="Arial"/>
              <a:buChar char="•"/>
            </a:pPr>
            <a:r>
              <a:rPr lang="en-US" sz="3000">
                <a:solidFill>
                  <a:srgbClr val="161B1C"/>
                </a:solidFill>
                <a:latin typeface="Open Sauce"/>
                <a:ea typeface="Open Sauce"/>
                <a:cs typeface="Open Sauce"/>
                <a:sym typeface="Open Sauce"/>
              </a:rPr>
              <a:t>IT Services &amp; Consulting leads hiring with 35%+ of top companies, followed by Banking, BPO, Pharma, Retail, and Industrial sectors.</a:t>
            </a:r>
          </a:p>
          <a:p>
            <a:pPr algn="just">
              <a:lnSpc>
                <a:spcPts val="755"/>
              </a:lnSpc>
            </a:pPr>
          </a:p>
          <a:p>
            <a:pPr algn="just" marL="647700" indent="-323850" lvl="1">
              <a:lnSpc>
                <a:spcPts val="4530"/>
              </a:lnSpc>
              <a:buFont typeface="Arial"/>
              <a:buChar char="•"/>
            </a:pPr>
            <a:r>
              <a:rPr lang="en-US" sz="3000">
                <a:solidFill>
                  <a:srgbClr val="161B1C"/>
                </a:solidFill>
                <a:latin typeface="Open Sauce"/>
                <a:ea typeface="Open Sauce"/>
                <a:cs typeface="Open Sauce"/>
                <a:sym typeface="Open Sauce"/>
              </a:rPr>
              <a:t>Bangalore, Mumbai, Hyderabad, and Pune account for 60%+ of company headquarters, making them India’s main job hubs.</a:t>
            </a:r>
          </a:p>
          <a:p>
            <a:pPr algn="just">
              <a:lnSpc>
                <a:spcPts val="755"/>
              </a:lnSpc>
            </a:pPr>
          </a:p>
          <a:p>
            <a:pPr algn="just" marL="647700" indent="-323850" lvl="1">
              <a:lnSpc>
                <a:spcPts val="4530"/>
              </a:lnSpc>
              <a:buFont typeface="Arial"/>
              <a:buChar char="•"/>
            </a:pPr>
            <a:r>
              <a:rPr lang="en-US" sz="3000">
                <a:solidFill>
                  <a:srgbClr val="161B1C"/>
                </a:solidFill>
                <a:latin typeface="Open Sauce"/>
                <a:ea typeface="Open Sauce"/>
                <a:cs typeface="Open Sauce"/>
                <a:sym typeface="Open Sauce"/>
              </a:rPr>
              <a:t>Employee stability is strong, with 85%+ companies rated Medium or High in job security; however, 70%+ report low promotions, showing limited career growth.</a:t>
            </a:r>
          </a:p>
          <a:p>
            <a:pPr algn="just">
              <a:lnSpc>
                <a:spcPts val="755"/>
              </a:lnSpc>
            </a:pPr>
          </a:p>
          <a:p>
            <a:pPr algn="just" marL="647700" indent="-323850" lvl="1">
              <a:lnSpc>
                <a:spcPts val="4530"/>
              </a:lnSpc>
              <a:buFont typeface="Arial"/>
              <a:buChar char="•"/>
            </a:pPr>
            <a:r>
              <a:rPr lang="en-US" sz="3000">
                <a:solidFill>
                  <a:srgbClr val="161B1C"/>
                </a:solidFill>
                <a:latin typeface="Open Sauce"/>
                <a:ea typeface="Open Sauce"/>
                <a:cs typeface="Open Sauce"/>
                <a:sym typeface="Open Sauce"/>
              </a:rPr>
              <a:t>Defence &amp; Railways (4.3), Pharma &amp; Healthcare (4.0), Automobile &amp; Industrial (4.0), FMCG &amp; Retail (3.9), and Software Product (3.9) rank as the best industries to work in, proving the value of data-driven rankings.</a:t>
            </a:r>
          </a:p>
          <a:p>
            <a:pPr algn="l">
              <a:lnSpc>
                <a:spcPts val="4530"/>
              </a:lnSpc>
            </a:pPr>
          </a:p>
        </p:txBody>
      </p:sp>
      <p:sp>
        <p:nvSpPr>
          <p:cNvPr name="Freeform 12" id="12"/>
          <p:cNvSpPr/>
          <p:nvPr/>
        </p:nvSpPr>
        <p:spPr>
          <a:xfrm flipH="false" flipV="false" rot="0">
            <a:off x="13786235" y="9229830"/>
            <a:ext cx="4490856" cy="1057170"/>
          </a:xfrm>
          <a:custGeom>
            <a:avLst/>
            <a:gdLst/>
            <a:ahLst/>
            <a:cxnLst/>
            <a:rect r="r" b="b" t="t" l="l"/>
            <a:pathLst>
              <a:path h="1057170" w="4490856">
                <a:moveTo>
                  <a:pt x="0" y="0"/>
                </a:moveTo>
                <a:lnTo>
                  <a:pt x="4490857" y="0"/>
                </a:lnTo>
                <a:lnTo>
                  <a:pt x="4490857" y="1057170"/>
                </a:lnTo>
                <a:lnTo>
                  <a:pt x="0" y="1057170"/>
                </a:lnTo>
                <a:lnTo>
                  <a:pt x="0" y="0"/>
                </a:lnTo>
                <a:close/>
              </a:path>
            </a:pathLst>
          </a:custGeom>
          <a:blipFill>
            <a:blip r:embed="rId5"/>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6250" t="0" r="-6250" b="0"/>
            </a:stretch>
          </a:blipFill>
        </p:spPr>
      </p:sp>
      <p:sp>
        <p:nvSpPr>
          <p:cNvPr name="Freeform 3" id="3"/>
          <p:cNvSpPr/>
          <p:nvPr/>
        </p:nvSpPr>
        <p:spPr>
          <a:xfrm flipH="true" flipV="false" rot="5400000">
            <a:off x="-3306107" y="5694113"/>
            <a:ext cx="7603204" cy="1891297"/>
          </a:xfrm>
          <a:custGeom>
            <a:avLst/>
            <a:gdLst/>
            <a:ahLst/>
            <a:cxnLst/>
            <a:rect r="r" b="b" t="t" l="l"/>
            <a:pathLst>
              <a:path h="1891297" w="7603204">
                <a:moveTo>
                  <a:pt x="7603204" y="0"/>
                </a:moveTo>
                <a:lnTo>
                  <a:pt x="0" y="0"/>
                </a:lnTo>
                <a:lnTo>
                  <a:pt x="0" y="1891297"/>
                </a:lnTo>
                <a:lnTo>
                  <a:pt x="7603204" y="1891297"/>
                </a:lnTo>
                <a:lnTo>
                  <a:pt x="7603204" y="0"/>
                </a:lnTo>
                <a:close/>
              </a:path>
            </a:pathLst>
          </a:custGeom>
          <a:blipFill>
            <a:blip r:embed="rId3"/>
            <a:stretch>
              <a:fillRect l="0" t="0" r="0" b="0"/>
            </a:stretch>
          </a:blipFill>
        </p:spPr>
      </p:sp>
      <p:sp>
        <p:nvSpPr>
          <p:cNvPr name="Freeform 4" id="4"/>
          <p:cNvSpPr/>
          <p:nvPr/>
        </p:nvSpPr>
        <p:spPr>
          <a:xfrm flipH="false" flipV="false" rot="0">
            <a:off x="-450153" y="-434233"/>
            <a:ext cx="4262923" cy="5120628"/>
          </a:xfrm>
          <a:custGeom>
            <a:avLst/>
            <a:gdLst/>
            <a:ahLst/>
            <a:cxnLst/>
            <a:rect r="r" b="b" t="t" l="l"/>
            <a:pathLst>
              <a:path h="5120628" w="4262923">
                <a:moveTo>
                  <a:pt x="0" y="0"/>
                </a:moveTo>
                <a:lnTo>
                  <a:pt x="4262923" y="0"/>
                </a:lnTo>
                <a:lnTo>
                  <a:pt x="4262923" y="5120627"/>
                </a:lnTo>
                <a:lnTo>
                  <a:pt x="0" y="5120627"/>
                </a:lnTo>
                <a:lnTo>
                  <a:pt x="0" y="0"/>
                </a:lnTo>
                <a:close/>
              </a:path>
            </a:pathLst>
          </a:custGeom>
          <a:blipFill>
            <a:blip r:embed="rId4"/>
            <a:stretch>
              <a:fillRect l="0" t="0" r="0" b="0"/>
            </a:stretch>
          </a:blipFill>
        </p:spPr>
      </p:sp>
      <p:sp>
        <p:nvSpPr>
          <p:cNvPr name="Freeform 5" id="5"/>
          <p:cNvSpPr/>
          <p:nvPr/>
        </p:nvSpPr>
        <p:spPr>
          <a:xfrm flipH="false" flipV="true" rot="5400000">
            <a:off x="13994907" y="2627353"/>
            <a:ext cx="7603204" cy="1891297"/>
          </a:xfrm>
          <a:custGeom>
            <a:avLst/>
            <a:gdLst/>
            <a:ahLst/>
            <a:cxnLst/>
            <a:rect r="r" b="b" t="t" l="l"/>
            <a:pathLst>
              <a:path h="1891297" w="7603204">
                <a:moveTo>
                  <a:pt x="0" y="1891297"/>
                </a:moveTo>
                <a:lnTo>
                  <a:pt x="7603203" y="1891297"/>
                </a:lnTo>
                <a:lnTo>
                  <a:pt x="7603203" y="0"/>
                </a:lnTo>
                <a:lnTo>
                  <a:pt x="0" y="0"/>
                </a:lnTo>
                <a:lnTo>
                  <a:pt x="0" y="1891297"/>
                </a:lnTo>
                <a:close/>
              </a:path>
            </a:pathLst>
          </a:custGeom>
          <a:blipFill>
            <a:blip r:embed="rId3"/>
            <a:stretch>
              <a:fillRect l="0" t="0" r="0" b="0"/>
            </a:stretch>
          </a:blipFill>
        </p:spPr>
      </p:sp>
      <p:sp>
        <p:nvSpPr>
          <p:cNvPr name="Freeform 6" id="6"/>
          <p:cNvSpPr/>
          <p:nvPr/>
        </p:nvSpPr>
        <p:spPr>
          <a:xfrm flipH="true" flipV="true" rot="0">
            <a:off x="14324509" y="5585433"/>
            <a:ext cx="4262923" cy="5120628"/>
          </a:xfrm>
          <a:custGeom>
            <a:avLst/>
            <a:gdLst/>
            <a:ahLst/>
            <a:cxnLst/>
            <a:rect r="r" b="b" t="t" l="l"/>
            <a:pathLst>
              <a:path h="5120628" w="4262923">
                <a:moveTo>
                  <a:pt x="4262923" y="5120628"/>
                </a:moveTo>
                <a:lnTo>
                  <a:pt x="0" y="5120628"/>
                </a:lnTo>
                <a:lnTo>
                  <a:pt x="0" y="0"/>
                </a:lnTo>
                <a:lnTo>
                  <a:pt x="4262923" y="0"/>
                </a:lnTo>
                <a:lnTo>
                  <a:pt x="4262923" y="5120628"/>
                </a:lnTo>
                <a:close/>
              </a:path>
            </a:pathLst>
          </a:custGeom>
          <a:blipFill>
            <a:blip r:embed="rId4"/>
            <a:stretch>
              <a:fillRect l="0" t="0" r="0" b="0"/>
            </a:stretch>
          </a:blipFill>
        </p:spPr>
      </p:sp>
      <p:grpSp>
        <p:nvGrpSpPr>
          <p:cNvPr name="Group 7" id="7"/>
          <p:cNvGrpSpPr/>
          <p:nvPr/>
        </p:nvGrpSpPr>
        <p:grpSpPr>
          <a:xfrm rot="0">
            <a:off x="1028700" y="1028700"/>
            <a:ext cx="16230600" cy="8229600"/>
            <a:chOff x="0" y="0"/>
            <a:chExt cx="4274726" cy="2167467"/>
          </a:xfrm>
        </p:grpSpPr>
        <p:sp>
          <p:nvSpPr>
            <p:cNvPr name="Freeform 8" id="8"/>
            <p:cNvSpPr/>
            <p:nvPr/>
          </p:nvSpPr>
          <p:spPr>
            <a:xfrm flipH="false" flipV="false" rot="0">
              <a:off x="0" y="0"/>
              <a:ext cx="4274726" cy="2167467"/>
            </a:xfrm>
            <a:custGeom>
              <a:avLst/>
              <a:gdLst/>
              <a:ahLst/>
              <a:cxnLst/>
              <a:rect r="r" b="b" t="t" l="l"/>
              <a:pathLst>
                <a:path h="2167467" w="4274726">
                  <a:moveTo>
                    <a:pt x="0" y="0"/>
                  </a:moveTo>
                  <a:lnTo>
                    <a:pt x="4274726" y="0"/>
                  </a:lnTo>
                  <a:lnTo>
                    <a:pt x="4274726" y="2167467"/>
                  </a:lnTo>
                  <a:lnTo>
                    <a:pt x="0" y="2167467"/>
                  </a:lnTo>
                  <a:close/>
                </a:path>
              </a:pathLst>
            </a:custGeom>
            <a:solidFill>
              <a:srgbClr val="F2F4F2"/>
            </a:solidFill>
            <a:ln w="19050" cap="sq">
              <a:solidFill>
                <a:srgbClr val="6D869A"/>
              </a:solidFill>
              <a:prstDash val="solid"/>
              <a:miter/>
            </a:ln>
          </p:spPr>
        </p:sp>
        <p:sp>
          <p:nvSpPr>
            <p:cNvPr name="TextBox 9" id="9"/>
            <p:cNvSpPr txBox="true"/>
            <p:nvPr/>
          </p:nvSpPr>
          <p:spPr>
            <a:xfrm>
              <a:off x="0" y="-38100"/>
              <a:ext cx="4274726" cy="2205567"/>
            </a:xfrm>
            <a:prstGeom prst="rect">
              <a:avLst/>
            </a:prstGeom>
          </p:spPr>
          <p:txBody>
            <a:bodyPr anchor="ctr" rtlCol="false" tIns="50800" lIns="50800" bIns="50800" rIns="50800"/>
            <a:lstStyle/>
            <a:p>
              <a:pPr algn="ctr">
                <a:lnSpc>
                  <a:spcPts val="2659"/>
                </a:lnSpc>
                <a:spcBef>
                  <a:spcPct val="0"/>
                </a:spcBef>
              </a:pPr>
            </a:p>
          </p:txBody>
        </p:sp>
      </p:grpSp>
      <p:sp>
        <p:nvSpPr>
          <p:cNvPr name="TextBox 10" id="10"/>
          <p:cNvSpPr txBox="true"/>
          <p:nvPr/>
        </p:nvSpPr>
        <p:spPr>
          <a:xfrm rot="0">
            <a:off x="4539196" y="1098971"/>
            <a:ext cx="9209608" cy="1387469"/>
          </a:xfrm>
          <a:prstGeom prst="rect">
            <a:avLst/>
          </a:prstGeom>
        </p:spPr>
        <p:txBody>
          <a:bodyPr anchor="t" rtlCol="false" tIns="0" lIns="0" bIns="0" rIns="0">
            <a:spAutoFit/>
          </a:bodyPr>
          <a:lstStyle/>
          <a:p>
            <a:pPr algn="ctr">
              <a:lnSpc>
                <a:spcPts val="11200"/>
              </a:lnSpc>
            </a:pPr>
            <a:r>
              <a:rPr lang="en-US" sz="8000">
                <a:solidFill>
                  <a:srgbClr val="161B1C"/>
                </a:solidFill>
                <a:latin typeface="Sego"/>
                <a:ea typeface="Sego"/>
                <a:cs typeface="Sego"/>
                <a:sym typeface="Sego"/>
              </a:rPr>
              <a:t>Introduction</a:t>
            </a:r>
          </a:p>
        </p:txBody>
      </p:sp>
      <p:sp>
        <p:nvSpPr>
          <p:cNvPr name="TextBox 11" id="11"/>
          <p:cNvSpPr txBox="true"/>
          <p:nvPr/>
        </p:nvSpPr>
        <p:spPr>
          <a:xfrm rot="0">
            <a:off x="1404539" y="2575533"/>
            <a:ext cx="15427271" cy="5838825"/>
          </a:xfrm>
          <a:prstGeom prst="rect">
            <a:avLst/>
          </a:prstGeom>
        </p:spPr>
        <p:txBody>
          <a:bodyPr anchor="t" rtlCol="false" tIns="0" lIns="0" bIns="0" rIns="0">
            <a:spAutoFit/>
          </a:bodyPr>
          <a:lstStyle/>
          <a:p>
            <a:pPr algn="l" marL="647700" indent="-323850" lvl="1">
              <a:lnSpc>
                <a:spcPts val="4200"/>
              </a:lnSpc>
              <a:buFont typeface="Arial"/>
              <a:buChar char="•"/>
            </a:pPr>
            <a:r>
              <a:rPr lang="en-US" sz="3000">
                <a:solidFill>
                  <a:srgbClr val="161B1C"/>
                </a:solidFill>
                <a:latin typeface="Open Sauce"/>
                <a:ea typeface="Open Sauce"/>
                <a:cs typeface="Open Sauce"/>
                <a:sym typeface="Open Sauce"/>
              </a:rPr>
              <a:t>Choosing the right company or industry is a major challenge for job seekers in India due to scattered and unstructured employment data.</a:t>
            </a:r>
          </a:p>
          <a:p>
            <a:pPr algn="l">
              <a:lnSpc>
                <a:spcPts val="1399"/>
              </a:lnSpc>
            </a:pPr>
          </a:p>
          <a:p>
            <a:pPr algn="l" marL="647700" indent="-323850" lvl="1">
              <a:lnSpc>
                <a:spcPts val="4200"/>
              </a:lnSpc>
              <a:buFont typeface="Arial"/>
              <a:buChar char="•"/>
            </a:pPr>
            <a:r>
              <a:rPr lang="en-US" sz="3000">
                <a:solidFill>
                  <a:srgbClr val="161B1C"/>
                </a:solidFill>
                <a:latin typeface="Open Sauce"/>
                <a:ea typeface="Open Sauce"/>
                <a:cs typeface="Open Sauce"/>
                <a:sym typeface="Open Sauce"/>
              </a:rPr>
              <a:t>Key factors such as hiring trends, job security, work-life balance, employee satisfaction, and career growth are available across platforms like AmbitionBox but are not evaluated collectively.</a:t>
            </a:r>
          </a:p>
          <a:p>
            <a:pPr algn="l">
              <a:lnSpc>
                <a:spcPts val="1399"/>
              </a:lnSpc>
            </a:pPr>
          </a:p>
          <a:p>
            <a:pPr algn="l" marL="647700" indent="-323850" lvl="1">
              <a:lnSpc>
                <a:spcPts val="4200"/>
              </a:lnSpc>
              <a:buFont typeface="Arial"/>
              <a:buChar char="•"/>
            </a:pPr>
            <a:r>
              <a:rPr lang="en-US" sz="3000">
                <a:solidFill>
                  <a:srgbClr val="161B1C"/>
                </a:solidFill>
                <a:latin typeface="Open Sauce"/>
                <a:ea typeface="Open Sauce"/>
                <a:cs typeface="Open Sauce"/>
                <a:sym typeface="Open Sauce"/>
              </a:rPr>
              <a:t>The lack of weighted comparison makes it difficult to objectively rank companies and industries.</a:t>
            </a:r>
          </a:p>
          <a:p>
            <a:pPr algn="l">
              <a:lnSpc>
                <a:spcPts val="1399"/>
              </a:lnSpc>
            </a:pPr>
          </a:p>
          <a:p>
            <a:pPr algn="l" marL="647700" indent="-323850" lvl="1">
              <a:lnSpc>
                <a:spcPts val="4200"/>
              </a:lnSpc>
              <a:buFont typeface="Arial"/>
              <a:buChar char="•"/>
            </a:pPr>
            <a:r>
              <a:rPr lang="en-US" sz="3000">
                <a:solidFill>
                  <a:srgbClr val="161B1C"/>
                </a:solidFill>
                <a:latin typeface="Open Sauce"/>
                <a:ea typeface="Open Sauce"/>
                <a:cs typeface="Open Sauce"/>
                <a:sym typeface="Open Sauce"/>
              </a:rPr>
              <a:t>This project addresses the challenge by applying a weighted data analysis approach to evaluate and rank companies and industries, enabling data-driven career decisions for job seekers and stakeholders.</a:t>
            </a:r>
          </a:p>
        </p:txBody>
      </p:sp>
      <p:sp>
        <p:nvSpPr>
          <p:cNvPr name="Freeform 12" id="12"/>
          <p:cNvSpPr/>
          <p:nvPr/>
        </p:nvSpPr>
        <p:spPr>
          <a:xfrm flipH="false" flipV="false" rot="0">
            <a:off x="13786235" y="9229830"/>
            <a:ext cx="4490856" cy="1057170"/>
          </a:xfrm>
          <a:custGeom>
            <a:avLst/>
            <a:gdLst/>
            <a:ahLst/>
            <a:cxnLst/>
            <a:rect r="r" b="b" t="t" l="l"/>
            <a:pathLst>
              <a:path h="1057170" w="4490856">
                <a:moveTo>
                  <a:pt x="0" y="0"/>
                </a:moveTo>
                <a:lnTo>
                  <a:pt x="4490857" y="0"/>
                </a:lnTo>
                <a:lnTo>
                  <a:pt x="4490857" y="1057170"/>
                </a:lnTo>
                <a:lnTo>
                  <a:pt x="0" y="1057170"/>
                </a:lnTo>
                <a:lnTo>
                  <a:pt x="0" y="0"/>
                </a:lnTo>
                <a:close/>
              </a:path>
            </a:pathLst>
          </a:custGeom>
          <a:blipFill>
            <a:blip r:embed="rId5"/>
            <a:stretch>
              <a:fillRect l="0" t="0" r="0" b="0"/>
            </a:stretch>
          </a:blipFill>
        </p:spPr>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6250" t="0" r="-6250" b="0"/>
            </a:stretch>
          </a:blipFill>
        </p:spPr>
      </p:sp>
      <p:sp>
        <p:nvSpPr>
          <p:cNvPr name="Freeform 3" id="3"/>
          <p:cNvSpPr/>
          <p:nvPr/>
        </p:nvSpPr>
        <p:spPr>
          <a:xfrm flipH="true" flipV="false" rot="5400000">
            <a:off x="-3306107" y="5694113"/>
            <a:ext cx="7603204" cy="1891297"/>
          </a:xfrm>
          <a:custGeom>
            <a:avLst/>
            <a:gdLst/>
            <a:ahLst/>
            <a:cxnLst/>
            <a:rect r="r" b="b" t="t" l="l"/>
            <a:pathLst>
              <a:path h="1891297" w="7603204">
                <a:moveTo>
                  <a:pt x="7603204" y="0"/>
                </a:moveTo>
                <a:lnTo>
                  <a:pt x="0" y="0"/>
                </a:lnTo>
                <a:lnTo>
                  <a:pt x="0" y="1891297"/>
                </a:lnTo>
                <a:lnTo>
                  <a:pt x="7603204" y="1891297"/>
                </a:lnTo>
                <a:lnTo>
                  <a:pt x="7603204" y="0"/>
                </a:lnTo>
                <a:close/>
              </a:path>
            </a:pathLst>
          </a:custGeom>
          <a:blipFill>
            <a:blip r:embed="rId3"/>
            <a:stretch>
              <a:fillRect l="0" t="0" r="0" b="0"/>
            </a:stretch>
          </a:blipFill>
        </p:spPr>
      </p:sp>
      <p:sp>
        <p:nvSpPr>
          <p:cNvPr name="Freeform 4" id="4"/>
          <p:cNvSpPr/>
          <p:nvPr/>
        </p:nvSpPr>
        <p:spPr>
          <a:xfrm flipH="false" flipV="false" rot="0">
            <a:off x="-450153" y="-434233"/>
            <a:ext cx="4262923" cy="5120628"/>
          </a:xfrm>
          <a:custGeom>
            <a:avLst/>
            <a:gdLst/>
            <a:ahLst/>
            <a:cxnLst/>
            <a:rect r="r" b="b" t="t" l="l"/>
            <a:pathLst>
              <a:path h="5120628" w="4262923">
                <a:moveTo>
                  <a:pt x="0" y="0"/>
                </a:moveTo>
                <a:lnTo>
                  <a:pt x="4262923" y="0"/>
                </a:lnTo>
                <a:lnTo>
                  <a:pt x="4262923" y="5120627"/>
                </a:lnTo>
                <a:lnTo>
                  <a:pt x="0" y="5120627"/>
                </a:lnTo>
                <a:lnTo>
                  <a:pt x="0" y="0"/>
                </a:lnTo>
                <a:close/>
              </a:path>
            </a:pathLst>
          </a:custGeom>
          <a:blipFill>
            <a:blip r:embed="rId4"/>
            <a:stretch>
              <a:fillRect l="0" t="0" r="0" b="0"/>
            </a:stretch>
          </a:blipFill>
        </p:spPr>
      </p:sp>
      <p:sp>
        <p:nvSpPr>
          <p:cNvPr name="Freeform 5" id="5"/>
          <p:cNvSpPr/>
          <p:nvPr/>
        </p:nvSpPr>
        <p:spPr>
          <a:xfrm flipH="false" flipV="true" rot="5400000">
            <a:off x="13994907" y="2627353"/>
            <a:ext cx="7603204" cy="1891297"/>
          </a:xfrm>
          <a:custGeom>
            <a:avLst/>
            <a:gdLst/>
            <a:ahLst/>
            <a:cxnLst/>
            <a:rect r="r" b="b" t="t" l="l"/>
            <a:pathLst>
              <a:path h="1891297" w="7603204">
                <a:moveTo>
                  <a:pt x="0" y="1891297"/>
                </a:moveTo>
                <a:lnTo>
                  <a:pt x="7603203" y="1891297"/>
                </a:lnTo>
                <a:lnTo>
                  <a:pt x="7603203" y="0"/>
                </a:lnTo>
                <a:lnTo>
                  <a:pt x="0" y="0"/>
                </a:lnTo>
                <a:lnTo>
                  <a:pt x="0" y="1891297"/>
                </a:lnTo>
                <a:close/>
              </a:path>
            </a:pathLst>
          </a:custGeom>
          <a:blipFill>
            <a:blip r:embed="rId3"/>
            <a:stretch>
              <a:fillRect l="0" t="0" r="0" b="0"/>
            </a:stretch>
          </a:blipFill>
        </p:spPr>
      </p:sp>
      <p:sp>
        <p:nvSpPr>
          <p:cNvPr name="Freeform 6" id="6"/>
          <p:cNvSpPr/>
          <p:nvPr/>
        </p:nvSpPr>
        <p:spPr>
          <a:xfrm flipH="true" flipV="true" rot="0">
            <a:off x="14324509" y="5585433"/>
            <a:ext cx="4262923" cy="5120628"/>
          </a:xfrm>
          <a:custGeom>
            <a:avLst/>
            <a:gdLst/>
            <a:ahLst/>
            <a:cxnLst/>
            <a:rect r="r" b="b" t="t" l="l"/>
            <a:pathLst>
              <a:path h="5120628" w="4262923">
                <a:moveTo>
                  <a:pt x="4262923" y="5120628"/>
                </a:moveTo>
                <a:lnTo>
                  <a:pt x="0" y="5120628"/>
                </a:lnTo>
                <a:lnTo>
                  <a:pt x="0" y="0"/>
                </a:lnTo>
                <a:lnTo>
                  <a:pt x="4262923" y="0"/>
                </a:lnTo>
                <a:lnTo>
                  <a:pt x="4262923" y="5120628"/>
                </a:lnTo>
                <a:close/>
              </a:path>
            </a:pathLst>
          </a:custGeom>
          <a:blipFill>
            <a:blip r:embed="rId4"/>
            <a:stretch>
              <a:fillRect l="0" t="0" r="0" b="0"/>
            </a:stretch>
          </a:blipFill>
        </p:spPr>
      </p:sp>
      <p:grpSp>
        <p:nvGrpSpPr>
          <p:cNvPr name="Group 7" id="7"/>
          <p:cNvGrpSpPr/>
          <p:nvPr/>
        </p:nvGrpSpPr>
        <p:grpSpPr>
          <a:xfrm rot="0">
            <a:off x="1028700" y="1028700"/>
            <a:ext cx="16230600" cy="8229600"/>
            <a:chOff x="0" y="0"/>
            <a:chExt cx="4274726" cy="2167467"/>
          </a:xfrm>
        </p:grpSpPr>
        <p:sp>
          <p:nvSpPr>
            <p:cNvPr name="Freeform 8" id="8"/>
            <p:cNvSpPr/>
            <p:nvPr/>
          </p:nvSpPr>
          <p:spPr>
            <a:xfrm flipH="false" flipV="false" rot="0">
              <a:off x="0" y="0"/>
              <a:ext cx="4274726" cy="2167467"/>
            </a:xfrm>
            <a:custGeom>
              <a:avLst/>
              <a:gdLst/>
              <a:ahLst/>
              <a:cxnLst/>
              <a:rect r="r" b="b" t="t" l="l"/>
              <a:pathLst>
                <a:path h="2167467" w="4274726">
                  <a:moveTo>
                    <a:pt x="0" y="0"/>
                  </a:moveTo>
                  <a:lnTo>
                    <a:pt x="4274726" y="0"/>
                  </a:lnTo>
                  <a:lnTo>
                    <a:pt x="4274726" y="2167467"/>
                  </a:lnTo>
                  <a:lnTo>
                    <a:pt x="0" y="2167467"/>
                  </a:lnTo>
                  <a:close/>
                </a:path>
              </a:pathLst>
            </a:custGeom>
            <a:solidFill>
              <a:srgbClr val="F2F4F2"/>
            </a:solidFill>
            <a:ln w="19050" cap="sq">
              <a:solidFill>
                <a:srgbClr val="6D869A"/>
              </a:solidFill>
              <a:prstDash val="solid"/>
              <a:miter/>
            </a:ln>
          </p:spPr>
        </p:sp>
        <p:sp>
          <p:nvSpPr>
            <p:cNvPr name="TextBox 9" id="9"/>
            <p:cNvSpPr txBox="true"/>
            <p:nvPr/>
          </p:nvSpPr>
          <p:spPr>
            <a:xfrm>
              <a:off x="0" y="-38100"/>
              <a:ext cx="4274726" cy="2205567"/>
            </a:xfrm>
            <a:prstGeom prst="rect">
              <a:avLst/>
            </a:prstGeom>
          </p:spPr>
          <p:txBody>
            <a:bodyPr anchor="ctr" rtlCol="false" tIns="50800" lIns="50800" bIns="50800" rIns="50800"/>
            <a:lstStyle/>
            <a:p>
              <a:pPr algn="ctr">
                <a:lnSpc>
                  <a:spcPts val="2659"/>
                </a:lnSpc>
                <a:spcBef>
                  <a:spcPct val="0"/>
                </a:spcBef>
              </a:pPr>
            </a:p>
          </p:txBody>
        </p:sp>
      </p:grpSp>
      <p:sp>
        <p:nvSpPr>
          <p:cNvPr name="Freeform 10" id="10"/>
          <p:cNvSpPr/>
          <p:nvPr/>
        </p:nvSpPr>
        <p:spPr>
          <a:xfrm flipH="false" flipV="false" rot="0">
            <a:off x="13786235" y="9229830"/>
            <a:ext cx="4490856" cy="1057170"/>
          </a:xfrm>
          <a:custGeom>
            <a:avLst/>
            <a:gdLst/>
            <a:ahLst/>
            <a:cxnLst/>
            <a:rect r="r" b="b" t="t" l="l"/>
            <a:pathLst>
              <a:path h="1057170" w="4490856">
                <a:moveTo>
                  <a:pt x="0" y="0"/>
                </a:moveTo>
                <a:lnTo>
                  <a:pt x="4490857" y="0"/>
                </a:lnTo>
                <a:lnTo>
                  <a:pt x="4490857" y="1057170"/>
                </a:lnTo>
                <a:lnTo>
                  <a:pt x="0" y="1057170"/>
                </a:lnTo>
                <a:lnTo>
                  <a:pt x="0" y="0"/>
                </a:lnTo>
                <a:close/>
              </a:path>
            </a:pathLst>
          </a:custGeom>
          <a:blipFill>
            <a:blip r:embed="rId5"/>
            <a:stretch>
              <a:fillRect l="0" t="0" r="0" b="0"/>
            </a:stretch>
          </a:blipFill>
        </p:spPr>
      </p:sp>
      <p:sp>
        <p:nvSpPr>
          <p:cNvPr name="Freeform 11" id="11"/>
          <p:cNvSpPr/>
          <p:nvPr/>
        </p:nvSpPr>
        <p:spPr>
          <a:xfrm flipH="false" flipV="false" rot="0">
            <a:off x="4382198" y="1564053"/>
            <a:ext cx="9372883" cy="6244683"/>
          </a:xfrm>
          <a:custGeom>
            <a:avLst/>
            <a:gdLst/>
            <a:ahLst/>
            <a:cxnLst/>
            <a:rect r="r" b="b" t="t" l="l"/>
            <a:pathLst>
              <a:path h="6244683" w="9372883">
                <a:moveTo>
                  <a:pt x="0" y="0"/>
                </a:moveTo>
                <a:lnTo>
                  <a:pt x="9372883" y="0"/>
                </a:lnTo>
                <a:lnTo>
                  <a:pt x="9372883" y="6244683"/>
                </a:lnTo>
                <a:lnTo>
                  <a:pt x="0" y="6244683"/>
                </a:lnTo>
                <a:lnTo>
                  <a:pt x="0" y="0"/>
                </a:lnTo>
                <a:close/>
              </a:path>
            </a:pathLst>
          </a:custGeom>
          <a:blipFill>
            <a:blip r:embed="rId6"/>
            <a:stretch>
              <a:fillRect l="0" t="0" r="0" b="0"/>
            </a:stretch>
          </a:blipFill>
        </p:spPr>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6250" t="0" r="-6250" b="0"/>
            </a:stretch>
          </a:blipFill>
        </p:spPr>
      </p:sp>
      <p:sp>
        <p:nvSpPr>
          <p:cNvPr name="Freeform 3" id="3"/>
          <p:cNvSpPr/>
          <p:nvPr/>
        </p:nvSpPr>
        <p:spPr>
          <a:xfrm flipH="true" flipV="false" rot="5400000">
            <a:off x="-3306107" y="5694113"/>
            <a:ext cx="7603204" cy="1891297"/>
          </a:xfrm>
          <a:custGeom>
            <a:avLst/>
            <a:gdLst/>
            <a:ahLst/>
            <a:cxnLst/>
            <a:rect r="r" b="b" t="t" l="l"/>
            <a:pathLst>
              <a:path h="1891297" w="7603204">
                <a:moveTo>
                  <a:pt x="7603204" y="0"/>
                </a:moveTo>
                <a:lnTo>
                  <a:pt x="0" y="0"/>
                </a:lnTo>
                <a:lnTo>
                  <a:pt x="0" y="1891297"/>
                </a:lnTo>
                <a:lnTo>
                  <a:pt x="7603204" y="1891297"/>
                </a:lnTo>
                <a:lnTo>
                  <a:pt x="7603204" y="0"/>
                </a:lnTo>
                <a:close/>
              </a:path>
            </a:pathLst>
          </a:custGeom>
          <a:blipFill>
            <a:blip r:embed="rId3"/>
            <a:stretch>
              <a:fillRect l="0" t="0" r="0" b="0"/>
            </a:stretch>
          </a:blipFill>
        </p:spPr>
      </p:sp>
      <p:sp>
        <p:nvSpPr>
          <p:cNvPr name="Freeform 4" id="4"/>
          <p:cNvSpPr/>
          <p:nvPr/>
        </p:nvSpPr>
        <p:spPr>
          <a:xfrm flipH="false" flipV="false" rot="0">
            <a:off x="-450153" y="-434233"/>
            <a:ext cx="4262923" cy="5120628"/>
          </a:xfrm>
          <a:custGeom>
            <a:avLst/>
            <a:gdLst/>
            <a:ahLst/>
            <a:cxnLst/>
            <a:rect r="r" b="b" t="t" l="l"/>
            <a:pathLst>
              <a:path h="5120628" w="4262923">
                <a:moveTo>
                  <a:pt x="0" y="0"/>
                </a:moveTo>
                <a:lnTo>
                  <a:pt x="4262923" y="0"/>
                </a:lnTo>
                <a:lnTo>
                  <a:pt x="4262923" y="5120627"/>
                </a:lnTo>
                <a:lnTo>
                  <a:pt x="0" y="5120627"/>
                </a:lnTo>
                <a:lnTo>
                  <a:pt x="0" y="0"/>
                </a:lnTo>
                <a:close/>
              </a:path>
            </a:pathLst>
          </a:custGeom>
          <a:blipFill>
            <a:blip r:embed="rId4"/>
            <a:stretch>
              <a:fillRect l="0" t="0" r="0" b="0"/>
            </a:stretch>
          </a:blipFill>
        </p:spPr>
      </p:sp>
      <p:sp>
        <p:nvSpPr>
          <p:cNvPr name="Freeform 5" id="5"/>
          <p:cNvSpPr/>
          <p:nvPr/>
        </p:nvSpPr>
        <p:spPr>
          <a:xfrm flipH="false" flipV="true" rot="5400000">
            <a:off x="13994907" y="2627353"/>
            <a:ext cx="7603204" cy="1891297"/>
          </a:xfrm>
          <a:custGeom>
            <a:avLst/>
            <a:gdLst/>
            <a:ahLst/>
            <a:cxnLst/>
            <a:rect r="r" b="b" t="t" l="l"/>
            <a:pathLst>
              <a:path h="1891297" w="7603204">
                <a:moveTo>
                  <a:pt x="0" y="1891297"/>
                </a:moveTo>
                <a:lnTo>
                  <a:pt x="7603203" y="1891297"/>
                </a:lnTo>
                <a:lnTo>
                  <a:pt x="7603203" y="0"/>
                </a:lnTo>
                <a:lnTo>
                  <a:pt x="0" y="0"/>
                </a:lnTo>
                <a:lnTo>
                  <a:pt x="0" y="1891297"/>
                </a:lnTo>
                <a:close/>
              </a:path>
            </a:pathLst>
          </a:custGeom>
          <a:blipFill>
            <a:blip r:embed="rId3"/>
            <a:stretch>
              <a:fillRect l="0" t="0" r="0" b="0"/>
            </a:stretch>
          </a:blipFill>
        </p:spPr>
      </p:sp>
      <p:sp>
        <p:nvSpPr>
          <p:cNvPr name="Freeform 6" id="6"/>
          <p:cNvSpPr/>
          <p:nvPr/>
        </p:nvSpPr>
        <p:spPr>
          <a:xfrm flipH="true" flipV="true" rot="0">
            <a:off x="14324509" y="5585433"/>
            <a:ext cx="4262923" cy="5120628"/>
          </a:xfrm>
          <a:custGeom>
            <a:avLst/>
            <a:gdLst/>
            <a:ahLst/>
            <a:cxnLst/>
            <a:rect r="r" b="b" t="t" l="l"/>
            <a:pathLst>
              <a:path h="5120628" w="4262923">
                <a:moveTo>
                  <a:pt x="4262923" y="5120628"/>
                </a:moveTo>
                <a:lnTo>
                  <a:pt x="0" y="5120628"/>
                </a:lnTo>
                <a:lnTo>
                  <a:pt x="0" y="0"/>
                </a:lnTo>
                <a:lnTo>
                  <a:pt x="4262923" y="0"/>
                </a:lnTo>
                <a:lnTo>
                  <a:pt x="4262923" y="5120628"/>
                </a:lnTo>
                <a:close/>
              </a:path>
            </a:pathLst>
          </a:custGeom>
          <a:blipFill>
            <a:blip r:embed="rId4"/>
            <a:stretch>
              <a:fillRect l="0" t="0" r="0" b="0"/>
            </a:stretch>
          </a:blipFill>
        </p:spPr>
      </p:sp>
      <p:sp>
        <p:nvSpPr>
          <p:cNvPr name="Freeform 7" id="7"/>
          <p:cNvSpPr/>
          <p:nvPr/>
        </p:nvSpPr>
        <p:spPr>
          <a:xfrm flipH="false" flipV="false" rot="0">
            <a:off x="13786235" y="9229830"/>
            <a:ext cx="4490856" cy="1057170"/>
          </a:xfrm>
          <a:custGeom>
            <a:avLst/>
            <a:gdLst/>
            <a:ahLst/>
            <a:cxnLst/>
            <a:rect r="r" b="b" t="t" l="l"/>
            <a:pathLst>
              <a:path h="1057170" w="4490856">
                <a:moveTo>
                  <a:pt x="0" y="0"/>
                </a:moveTo>
                <a:lnTo>
                  <a:pt x="4490857" y="0"/>
                </a:lnTo>
                <a:lnTo>
                  <a:pt x="4490857" y="1057170"/>
                </a:lnTo>
                <a:lnTo>
                  <a:pt x="0" y="1057170"/>
                </a:lnTo>
                <a:lnTo>
                  <a:pt x="0" y="0"/>
                </a:lnTo>
                <a:close/>
              </a:path>
            </a:pathLst>
          </a:custGeom>
          <a:blipFill>
            <a:blip r:embed="rId5"/>
            <a:stretch>
              <a:fillRect l="0" t="0" r="0" b="0"/>
            </a:stretch>
          </a:blipFill>
        </p:spPr>
      </p:sp>
      <p:sp>
        <p:nvSpPr>
          <p:cNvPr name="TextBox 8" id="8"/>
          <p:cNvSpPr txBox="true"/>
          <p:nvPr/>
        </p:nvSpPr>
        <p:spPr>
          <a:xfrm rot="0">
            <a:off x="3812770" y="3424228"/>
            <a:ext cx="10377844" cy="3086119"/>
          </a:xfrm>
          <a:prstGeom prst="rect">
            <a:avLst/>
          </a:prstGeom>
        </p:spPr>
        <p:txBody>
          <a:bodyPr anchor="t" rtlCol="false" tIns="0" lIns="0" bIns="0" rIns="0">
            <a:spAutoFit/>
          </a:bodyPr>
          <a:lstStyle/>
          <a:p>
            <a:pPr algn="ctr">
              <a:lnSpc>
                <a:spcPts val="25198"/>
              </a:lnSpc>
              <a:spcBef>
                <a:spcPct val="0"/>
              </a:spcBef>
            </a:pPr>
            <a:r>
              <a:rPr lang="en-US" sz="17999">
                <a:solidFill>
                  <a:srgbClr val="000000"/>
                </a:solidFill>
                <a:latin typeface="Sego"/>
                <a:ea typeface="Sego"/>
                <a:cs typeface="Sego"/>
                <a:sym typeface="Sego"/>
              </a:rPr>
              <a:t>Thank You</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6250" t="0" r="-6250" b="0"/>
            </a:stretch>
          </a:blipFill>
        </p:spPr>
      </p:sp>
      <p:sp>
        <p:nvSpPr>
          <p:cNvPr name="Freeform 3" id="3"/>
          <p:cNvSpPr/>
          <p:nvPr/>
        </p:nvSpPr>
        <p:spPr>
          <a:xfrm flipH="true" flipV="false" rot="5400000">
            <a:off x="-3306107" y="5694113"/>
            <a:ext cx="7603204" cy="1891297"/>
          </a:xfrm>
          <a:custGeom>
            <a:avLst/>
            <a:gdLst/>
            <a:ahLst/>
            <a:cxnLst/>
            <a:rect r="r" b="b" t="t" l="l"/>
            <a:pathLst>
              <a:path h="1891297" w="7603204">
                <a:moveTo>
                  <a:pt x="7603204" y="0"/>
                </a:moveTo>
                <a:lnTo>
                  <a:pt x="0" y="0"/>
                </a:lnTo>
                <a:lnTo>
                  <a:pt x="0" y="1891297"/>
                </a:lnTo>
                <a:lnTo>
                  <a:pt x="7603204" y="1891297"/>
                </a:lnTo>
                <a:lnTo>
                  <a:pt x="7603204" y="0"/>
                </a:lnTo>
                <a:close/>
              </a:path>
            </a:pathLst>
          </a:custGeom>
          <a:blipFill>
            <a:blip r:embed="rId3"/>
            <a:stretch>
              <a:fillRect l="0" t="0" r="0" b="0"/>
            </a:stretch>
          </a:blipFill>
        </p:spPr>
      </p:sp>
      <p:sp>
        <p:nvSpPr>
          <p:cNvPr name="Freeform 4" id="4"/>
          <p:cNvSpPr/>
          <p:nvPr/>
        </p:nvSpPr>
        <p:spPr>
          <a:xfrm flipH="false" flipV="false" rot="0">
            <a:off x="-450153" y="-434233"/>
            <a:ext cx="4262923" cy="5120628"/>
          </a:xfrm>
          <a:custGeom>
            <a:avLst/>
            <a:gdLst/>
            <a:ahLst/>
            <a:cxnLst/>
            <a:rect r="r" b="b" t="t" l="l"/>
            <a:pathLst>
              <a:path h="5120628" w="4262923">
                <a:moveTo>
                  <a:pt x="0" y="0"/>
                </a:moveTo>
                <a:lnTo>
                  <a:pt x="4262923" y="0"/>
                </a:lnTo>
                <a:lnTo>
                  <a:pt x="4262923" y="5120627"/>
                </a:lnTo>
                <a:lnTo>
                  <a:pt x="0" y="5120627"/>
                </a:lnTo>
                <a:lnTo>
                  <a:pt x="0" y="0"/>
                </a:lnTo>
                <a:close/>
              </a:path>
            </a:pathLst>
          </a:custGeom>
          <a:blipFill>
            <a:blip r:embed="rId4"/>
            <a:stretch>
              <a:fillRect l="0" t="0" r="0" b="0"/>
            </a:stretch>
          </a:blipFill>
        </p:spPr>
      </p:sp>
      <p:sp>
        <p:nvSpPr>
          <p:cNvPr name="Freeform 5" id="5"/>
          <p:cNvSpPr/>
          <p:nvPr/>
        </p:nvSpPr>
        <p:spPr>
          <a:xfrm flipH="false" flipV="true" rot="5400000">
            <a:off x="13994907" y="2627353"/>
            <a:ext cx="7603204" cy="1891297"/>
          </a:xfrm>
          <a:custGeom>
            <a:avLst/>
            <a:gdLst/>
            <a:ahLst/>
            <a:cxnLst/>
            <a:rect r="r" b="b" t="t" l="l"/>
            <a:pathLst>
              <a:path h="1891297" w="7603204">
                <a:moveTo>
                  <a:pt x="0" y="1891297"/>
                </a:moveTo>
                <a:lnTo>
                  <a:pt x="7603203" y="1891297"/>
                </a:lnTo>
                <a:lnTo>
                  <a:pt x="7603203" y="0"/>
                </a:lnTo>
                <a:lnTo>
                  <a:pt x="0" y="0"/>
                </a:lnTo>
                <a:lnTo>
                  <a:pt x="0" y="1891297"/>
                </a:lnTo>
                <a:close/>
              </a:path>
            </a:pathLst>
          </a:custGeom>
          <a:blipFill>
            <a:blip r:embed="rId3"/>
            <a:stretch>
              <a:fillRect l="0" t="0" r="0" b="0"/>
            </a:stretch>
          </a:blipFill>
        </p:spPr>
      </p:sp>
      <p:sp>
        <p:nvSpPr>
          <p:cNvPr name="Freeform 6" id="6"/>
          <p:cNvSpPr/>
          <p:nvPr/>
        </p:nvSpPr>
        <p:spPr>
          <a:xfrm flipH="true" flipV="true" rot="0">
            <a:off x="14324509" y="5585433"/>
            <a:ext cx="4262923" cy="5120628"/>
          </a:xfrm>
          <a:custGeom>
            <a:avLst/>
            <a:gdLst/>
            <a:ahLst/>
            <a:cxnLst/>
            <a:rect r="r" b="b" t="t" l="l"/>
            <a:pathLst>
              <a:path h="5120628" w="4262923">
                <a:moveTo>
                  <a:pt x="4262923" y="5120628"/>
                </a:moveTo>
                <a:lnTo>
                  <a:pt x="0" y="5120628"/>
                </a:lnTo>
                <a:lnTo>
                  <a:pt x="0" y="0"/>
                </a:lnTo>
                <a:lnTo>
                  <a:pt x="4262923" y="0"/>
                </a:lnTo>
                <a:lnTo>
                  <a:pt x="4262923" y="5120628"/>
                </a:lnTo>
                <a:close/>
              </a:path>
            </a:pathLst>
          </a:custGeom>
          <a:blipFill>
            <a:blip r:embed="rId4"/>
            <a:stretch>
              <a:fillRect l="0" t="0" r="0" b="0"/>
            </a:stretch>
          </a:blipFill>
        </p:spPr>
      </p:sp>
      <p:grpSp>
        <p:nvGrpSpPr>
          <p:cNvPr name="Group 7" id="7"/>
          <p:cNvGrpSpPr/>
          <p:nvPr/>
        </p:nvGrpSpPr>
        <p:grpSpPr>
          <a:xfrm rot="0">
            <a:off x="1028700" y="1028700"/>
            <a:ext cx="16230600" cy="8229600"/>
            <a:chOff x="0" y="0"/>
            <a:chExt cx="4274726" cy="2167467"/>
          </a:xfrm>
        </p:grpSpPr>
        <p:sp>
          <p:nvSpPr>
            <p:cNvPr name="Freeform 8" id="8"/>
            <p:cNvSpPr/>
            <p:nvPr/>
          </p:nvSpPr>
          <p:spPr>
            <a:xfrm flipH="false" flipV="false" rot="0">
              <a:off x="0" y="0"/>
              <a:ext cx="4274726" cy="2167467"/>
            </a:xfrm>
            <a:custGeom>
              <a:avLst/>
              <a:gdLst/>
              <a:ahLst/>
              <a:cxnLst/>
              <a:rect r="r" b="b" t="t" l="l"/>
              <a:pathLst>
                <a:path h="2167467" w="4274726">
                  <a:moveTo>
                    <a:pt x="0" y="0"/>
                  </a:moveTo>
                  <a:lnTo>
                    <a:pt x="4274726" y="0"/>
                  </a:lnTo>
                  <a:lnTo>
                    <a:pt x="4274726" y="2167467"/>
                  </a:lnTo>
                  <a:lnTo>
                    <a:pt x="0" y="2167467"/>
                  </a:lnTo>
                  <a:close/>
                </a:path>
              </a:pathLst>
            </a:custGeom>
            <a:solidFill>
              <a:srgbClr val="F2F4F2"/>
            </a:solidFill>
            <a:ln w="19050" cap="sq">
              <a:solidFill>
                <a:srgbClr val="6D869A"/>
              </a:solidFill>
              <a:prstDash val="solid"/>
              <a:miter/>
            </a:ln>
          </p:spPr>
        </p:sp>
        <p:sp>
          <p:nvSpPr>
            <p:cNvPr name="TextBox 9" id="9"/>
            <p:cNvSpPr txBox="true"/>
            <p:nvPr/>
          </p:nvSpPr>
          <p:spPr>
            <a:xfrm>
              <a:off x="0" y="-38100"/>
              <a:ext cx="4274726" cy="2205567"/>
            </a:xfrm>
            <a:prstGeom prst="rect">
              <a:avLst/>
            </a:prstGeom>
          </p:spPr>
          <p:txBody>
            <a:bodyPr anchor="ctr" rtlCol="false" tIns="50800" lIns="50800" bIns="50800" rIns="50800"/>
            <a:lstStyle/>
            <a:p>
              <a:pPr algn="ctr">
                <a:lnSpc>
                  <a:spcPts val="2659"/>
                </a:lnSpc>
                <a:spcBef>
                  <a:spcPct val="0"/>
                </a:spcBef>
              </a:pPr>
            </a:p>
          </p:txBody>
        </p:sp>
      </p:grpSp>
      <p:grpSp>
        <p:nvGrpSpPr>
          <p:cNvPr name="Group 10" id="10"/>
          <p:cNvGrpSpPr/>
          <p:nvPr/>
        </p:nvGrpSpPr>
        <p:grpSpPr>
          <a:xfrm rot="0">
            <a:off x="1537417" y="2887095"/>
            <a:ext cx="15213167" cy="5320477"/>
            <a:chOff x="0" y="0"/>
            <a:chExt cx="4006760" cy="1401278"/>
          </a:xfrm>
        </p:grpSpPr>
        <p:sp>
          <p:nvSpPr>
            <p:cNvPr name="Freeform 11" id="11"/>
            <p:cNvSpPr/>
            <p:nvPr/>
          </p:nvSpPr>
          <p:spPr>
            <a:xfrm flipH="false" flipV="false" rot="0">
              <a:off x="0" y="0"/>
              <a:ext cx="4006760" cy="1401278"/>
            </a:xfrm>
            <a:custGeom>
              <a:avLst/>
              <a:gdLst/>
              <a:ahLst/>
              <a:cxnLst/>
              <a:rect r="r" b="b" t="t" l="l"/>
              <a:pathLst>
                <a:path h="1401278" w="4006760">
                  <a:moveTo>
                    <a:pt x="25954" y="0"/>
                  </a:moveTo>
                  <a:lnTo>
                    <a:pt x="3980806" y="0"/>
                  </a:lnTo>
                  <a:cubicBezTo>
                    <a:pt x="3995140" y="0"/>
                    <a:pt x="4006760" y="11620"/>
                    <a:pt x="4006760" y="25954"/>
                  </a:cubicBezTo>
                  <a:lnTo>
                    <a:pt x="4006760" y="1375324"/>
                  </a:lnTo>
                  <a:cubicBezTo>
                    <a:pt x="4006760" y="1389658"/>
                    <a:pt x="3995140" y="1401278"/>
                    <a:pt x="3980806" y="1401278"/>
                  </a:cubicBezTo>
                  <a:lnTo>
                    <a:pt x="25954" y="1401278"/>
                  </a:lnTo>
                  <a:cubicBezTo>
                    <a:pt x="11620" y="1401278"/>
                    <a:pt x="0" y="1389658"/>
                    <a:pt x="0" y="1375324"/>
                  </a:cubicBezTo>
                  <a:lnTo>
                    <a:pt x="0" y="25954"/>
                  </a:lnTo>
                  <a:cubicBezTo>
                    <a:pt x="0" y="11620"/>
                    <a:pt x="11620" y="0"/>
                    <a:pt x="25954" y="0"/>
                  </a:cubicBezTo>
                  <a:close/>
                </a:path>
              </a:pathLst>
            </a:custGeom>
            <a:solidFill>
              <a:srgbClr val="000000">
                <a:alpha val="0"/>
              </a:srgbClr>
            </a:solidFill>
          </p:spPr>
        </p:sp>
        <p:sp>
          <p:nvSpPr>
            <p:cNvPr name="TextBox 12" id="12"/>
            <p:cNvSpPr txBox="true"/>
            <p:nvPr/>
          </p:nvSpPr>
          <p:spPr>
            <a:xfrm>
              <a:off x="0" y="-85725"/>
              <a:ext cx="4006760" cy="1487003"/>
            </a:xfrm>
            <a:prstGeom prst="rect">
              <a:avLst/>
            </a:prstGeom>
          </p:spPr>
          <p:txBody>
            <a:bodyPr anchor="ctr" rtlCol="false" tIns="381000" lIns="381000" bIns="381000" rIns="381000"/>
            <a:lstStyle/>
            <a:p>
              <a:pPr algn="just">
                <a:lnSpc>
                  <a:spcPts val="4499"/>
                </a:lnSpc>
              </a:pPr>
              <a:r>
                <a:rPr lang="en-US" sz="2999">
                  <a:solidFill>
                    <a:srgbClr val="000000"/>
                  </a:solidFill>
                  <a:latin typeface="Open Sauce"/>
                  <a:ea typeface="Open Sauce"/>
                  <a:cs typeface="Open Sauce"/>
                  <a:sym typeface="Open Sauce"/>
                </a:rPr>
                <a:t>Job seekers in India struggle to objectively compare companies and industries due to fragmented and unweighted employment data across platforms like AmbitionBox. Key factors such as hiring intensity, job security, work-life balance, employee satisfaction, and career growth are available but lack relative importance in evaluation. This leads to slower decisions, poor job-fit, and higher attrition risk. A weighted, data-driven ranking framework is required to consolidate these metrics and enable faster, more accurate career and workforce decisions.</a:t>
              </a:r>
            </a:p>
          </p:txBody>
        </p:sp>
      </p:grpSp>
      <p:sp>
        <p:nvSpPr>
          <p:cNvPr name="TextBox 13" id="13"/>
          <p:cNvSpPr txBox="true"/>
          <p:nvPr/>
        </p:nvSpPr>
        <p:spPr>
          <a:xfrm rot="0">
            <a:off x="4539196" y="1338682"/>
            <a:ext cx="9209608" cy="1460497"/>
          </a:xfrm>
          <a:prstGeom prst="rect">
            <a:avLst/>
          </a:prstGeom>
        </p:spPr>
        <p:txBody>
          <a:bodyPr anchor="t" rtlCol="false" tIns="0" lIns="0" bIns="0" rIns="0">
            <a:spAutoFit/>
          </a:bodyPr>
          <a:lstStyle/>
          <a:p>
            <a:pPr algn="ctr">
              <a:lnSpc>
                <a:spcPts val="11900"/>
              </a:lnSpc>
            </a:pPr>
            <a:r>
              <a:rPr lang="en-US" sz="8500">
                <a:solidFill>
                  <a:srgbClr val="161B1C"/>
                </a:solidFill>
                <a:latin typeface="Sego"/>
                <a:ea typeface="Sego"/>
                <a:cs typeface="Sego"/>
                <a:sym typeface="Sego"/>
              </a:rPr>
              <a:t>Business Problem</a:t>
            </a:r>
          </a:p>
        </p:txBody>
      </p:sp>
      <p:sp>
        <p:nvSpPr>
          <p:cNvPr name="Freeform 14" id="14"/>
          <p:cNvSpPr/>
          <p:nvPr/>
        </p:nvSpPr>
        <p:spPr>
          <a:xfrm flipH="false" flipV="false" rot="0">
            <a:off x="13786235" y="9229830"/>
            <a:ext cx="4490856" cy="1057170"/>
          </a:xfrm>
          <a:custGeom>
            <a:avLst/>
            <a:gdLst/>
            <a:ahLst/>
            <a:cxnLst/>
            <a:rect r="r" b="b" t="t" l="l"/>
            <a:pathLst>
              <a:path h="1057170" w="4490856">
                <a:moveTo>
                  <a:pt x="0" y="0"/>
                </a:moveTo>
                <a:lnTo>
                  <a:pt x="4490857" y="0"/>
                </a:lnTo>
                <a:lnTo>
                  <a:pt x="4490857" y="1057170"/>
                </a:lnTo>
                <a:lnTo>
                  <a:pt x="0" y="1057170"/>
                </a:lnTo>
                <a:lnTo>
                  <a:pt x="0" y="0"/>
                </a:lnTo>
                <a:close/>
              </a:path>
            </a:pathLst>
          </a:custGeom>
          <a:blipFill>
            <a:blip r:embed="rId5"/>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6250" t="0" r="-6250" b="0"/>
            </a:stretch>
          </a:blipFill>
        </p:spPr>
      </p:sp>
      <p:sp>
        <p:nvSpPr>
          <p:cNvPr name="Freeform 3" id="3"/>
          <p:cNvSpPr/>
          <p:nvPr/>
        </p:nvSpPr>
        <p:spPr>
          <a:xfrm flipH="true" flipV="false" rot="5400000">
            <a:off x="-3306107" y="5694113"/>
            <a:ext cx="7603204" cy="1891297"/>
          </a:xfrm>
          <a:custGeom>
            <a:avLst/>
            <a:gdLst/>
            <a:ahLst/>
            <a:cxnLst/>
            <a:rect r="r" b="b" t="t" l="l"/>
            <a:pathLst>
              <a:path h="1891297" w="7603204">
                <a:moveTo>
                  <a:pt x="7603204" y="0"/>
                </a:moveTo>
                <a:lnTo>
                  <a:pt x="0" y="0"/>
                </a:lnTo>
                <a:lnTo>
                  <a:pt x="0" y="1891297"/>
                </a:lnTo>
                <a:lnTo>
                  <a:pt x="7603204" y="1891297"/>
                </a:lnTo>
                <a:lnTo>
                  <a:pt x="7603204" y="0"/>
                </a:lnTo>
                <a:close/>
              </a:path>
            </a:pathLst>
          </a:custGeom>
          <a:blipFill>
            <a:blip r:embed="rId3"/>
            <a:stretch>
              <a:fillRect l="0" t="0" r="0" b="0"/>
            </a:stretch>
          </a:blipFill>
        </p:spPr>
      </p:sp>
      <p:sp>
        <p:nvSpPr>
          <p:cNvPr name="Freeform 4" id="4"/>
          <p:cNvSpPr/>
          <p:nvPr/>
        </p:nvSpPr>
        <p:spPr>
          <a:xfrm flipH="false" flipV="false" rot="0">
            <a:off x="-450153" y="-434233"/>
            <a:ext cx="4262923" cy="5120628"/>
          </a:xfrm>
          <a:custGeom>
            <a:avLst/>
            <a:gdLst/>
            <a:ahLst/>
            <a:cxnLst/>
            <a:rect r="r" b="b" t="t" l="l"/>
            <a:pathLst>
              <a:path h="5120628" w="4262923">
                <a:moveTo>
                  <a:pt x="0" y="0"/>
                </a:moveTo>
                <a:lnTo>
                  <a:pt x="4262923" y="0"/>
                </a:lnTo>
                <a:lnTo>
                  <a:pt x="4262923" y="5120627"/>
                </a:lnTo>
                <a:lnTo>
                  <a:pt x="0" y="5120627"/>
                </a:lnTo>
                <a:lnTo>
                  <a:pt x="0" y="0"/>
                </a:lnTo>
                <a:close/>
              </a:path>
            </a:pathLst>
          </a:custGeom>
          <a:blipFill>
            <a:blip r:embed="rId4"/>
            <a:stretch>
              <a:fillRect l="0" t="0" r="0" b="0"/>
            </a:stretch>
          </a:blipFill>
        </p:spPr>
      </p:sp>
      <p:sp>
        <p:nvSpPr>
          <p:cNvPr name="Freeform 5" id="5"/>
          <p:cNvSpPr/>
          <p:nvPr/>
        </p:nvSpPr>
        <p:spPr>
          <a:xfrm flipH="false" flipV="true" rot="5400000">
            <a:off x="13994907" y="2627353"/>
            <a:ext cx="7603204" cy="1891297"/>
          </a:xfrm>
          <a:custGeom>
            <a:avLst/>
            <a:gdLst/>
            <a:ahLst/>
            <a:cxnLst/>
            <a:rect r="r" b="b" t="t" l="l"/>
            <a:pathLst>
              <a:path h="1891297" w="7603204">
                <a:moveTo>
                  <a:pt x="0" y="1891297"/>
                </a:moveTo>
                <a:lnTo>
                  <a:pt x="7603203" y="1891297"/>
                </a:lnTo>
                <a:lnTo>
                  <a:pt x="7603203" y="0"/>
                </a:lnTo>
                <a:lnTo>
                  <a:pt x="0" y="0"/>
                </a:lnTo>
                <a:lnTo>
                  <a:pt x="0" y="1891297"/>
                </a:lnTo>
                <a:close/>
              </a:path>
            </a:pathLst>
          </a:custGeom>
          <a:blipFill>
            <a:blip r:embed="rId3"/>
            <a:stretch>
              <a:fillRect l="0" t="0" r="0" b="0"/>
            </a:stretch>
          </a:blipFill>
        </p:spPr>
      </p:sp>
      <p:sp>
        <p:nvSpPr>
          <p:cNvPr name="Freeform 6" id="6"/>
          <p:cNvSpPr/>
          <p:nvPr/>
        </p:nvSpPr>
        <p:spPr>
          <a:xfrm flipH="true" flipV="true" rot="0">
            <a:off x="14324509" y="5585433"/>
            <a:ext cx="4262923" cy="5120628"/>
          </a:xfrm>
          <a:custGeom>
            <a:avLst/>
            <a:gdLst/>
            <a:ahLst/>
            <a:cxnLst/>
            <a:rect r="r" b="b" t="t" l="l"/>
            <a:pathLst>
              <a:path h="5120628" w="4262923">
                <a:moveTo>
                  <a:pt x="4262923" y="5120628"/>
                </a:moveTo>
                <a:lnTo>
                  <a:pt x="0" y="5120628"/>
                </a:lnTo>
                <a:lnTo>
                  <a:pt x="0" y="0"/>
                </a:lnTo>
                <a:lnTo>
                  <a:pt x="4262923" y="0"/>
                </a:lnTo>
                <a:lnTo>
                  <a:pt x="4262923" y="5120628"/>
                </a:lnTo>
                <a:close/>
              </a:path>
            </a:pathLst>
          </a:custGeom>
          <a:blipFill>
            <a:blip r:embed="rId4"/>
            <a:stretch>
              <a:fillRect l="0" t="0" r="0" b="0"/>
            </a:stretch>
          </a:blipFill>
        </p:spPr>
      </p:sp>
      <p:grpSp>
        <p:nvGrpSpPr>
          <p:cNvPr name="Group 7" id="7"/>
          <p:cNvGrpSpPr/>
          <p:nvPr/>
        </p:nvGrpSpPr>
        <p:grpSpPr>
          <a:xfrm rot="0">
            <a:off x="1028700" y="1028700"/>
            <a:ext cx="16230600" cy="8229600"/>
            <a:chOff x="0" y="0"/>
            <a:chExt cx="4274726" cy="2167467"/>
          </a:xfrm>
        </p:grpSpPr>
        <p:sp>
          <p:nvSpPr>
            <p:cNvPr name="Freeform 8" id="8"/>
            <p:cNvSpPr/>
            <p:nvPr/>
          </p:nvSpPr>
          <p:spPr>
            <a:xfrm flipH="false" flipV="false" rot="0">
              <a:off x="0" y="0"/>
              <a:ext cx="4274726" cy="2167467"/>
            </a:xfrm>
            <a:custGeom>
              <a:avLst/>
              <a:gdLst/>
              <a:ahLst/>
              <a:cxnLst/>
              <a:rect r="r" b="b" t="t" l="l"/>
              <a:pathLst>
                <a:path h="2167467" w="4274726">
                  <a:moveTo>
                    <a:pt x="0" y="0"/>
                  </a:moveTo>
                  <a:lnTo>
                    <a:pt x="4274726" y="0"/>
                  </a:lnTo>
                  <a:lnTo>
                    <a:pt x="4274726" y="2167467"/>
                  </a:lnTo>
                  <a:lnTo>
                    <a:pt x="0" y="2167467"/>
                  </a:lnTo>
                  <a:close/>
                </a:path>
              </a:pathLst>
            </a:custGeom>
            <a:solidFill>
              <a:srgbClr val="F2F4F2"/>
            </a:solidFill>
            <a:ln w="19050" cap="sq">
              <a:solidFill>
                <a:srgbClr val="6D869A"/>
              </a:solidFill>
              <a:prstDash val="solid"/>
              <a:miter/>
            </a:ln>
          </p:spPr>
        </p:sp>
        <p:sp>
          <p:nvSpPr>
            <p:cNvPr name="TextBox 9" id="9"/>
            <p:cNvSpPr txBox="true"/>
            <p:nvPr/>
          </p:nvSpPr>
          <p:spPr>
            <a:xfrm>
              <a:off x="0" y="-38100"/>
              <a:ext cx="4274726" cy="2205567"/>
            </a:xfrm>
            <a:prstGeom prst="rect">
              <a:avLst/>
            </a:prstGeom>
          </p:spPr>
          <p:txBody>
            <a:bodyPr anchor="ctr" rtlCol="false" tIns="50800" lIns="50800" bIns="50800" rIns="50800"/>
            <a:lstStyle/>
            <a:p>
              <a:pPr algn="ctr">
                <a:lnSpc>
                  <a:spcPts val="2659"/>
                </a:lnSpc>
                <a:spcBef>
                  <a:spcPct val="0"/>
                </a:spcBef>
              </a:pPr>
            </a:p>
          </p:txBody>
        </p:sp>
      </p:grpSp>
      <p:grpSp>
        <p:nvGrpSpPr>
          <p:cNvPr name="Group 10" id="10"/>
          <p:cNvGrpSpPr/>
          <p:nvPr/>
        </p:nvGrpSpPr>
        <p:grpSpPr>
          <a:xfrm rot="0">
            <a:off x="1537417" y="2887095"/>
            <a:ext cx="15213167" cy="5320477"/>
            <a:chOff x="0" y="0"/>
            <a:chExt cx="4006760" cy="1401278"/>
          </a:xfrm>
        </p:grpSpPr>
        <p:sp>
          <p:nvSpPr>
            <p:cNvPr name="Freeform 11" id="11"/>
            <p:cNvSpPr/>
            <p:nvPr/>
          </p:nvSpPr>
          <p:spPr>
            <a:xfrm flipH="false" flipV="false" rot="0">
              <a:off x="0" y="0"/>
              <a:ext cx="4006760" cy="1401278"/>
            </a:xfrm>
            <a:custGeom>
              <a:avLst/>
              <a:gdLst/>
              <a:ahLst/>
              <a:cxnLst/>
              <a:rect r="r" b="b" t="t" l="l"/>
              <a:pathLst>
                <a:path h="1401278" w="4006760">
                  <a:moveTo>
                    <a:pt x="25954" y="0"/>
                  </a:moveTo>
                  <a:lnTo>
                    <a:pt x="3980806" y="0"/>
                  </a:lnTo>
                  <a:cubicBezTo>
                    <a:pt x="3995140" y="0"/>
                    <a:pt x="4006760" y="11620"/>
                    <a:pt x="4006760" y="25954"/>
                  </a:cubicBezTo>
                  <a:lnTo>
                    <a:pt x="4006760" y="1375324"/>
                  </a:lnTo>
                  <a:cubicBezTo>
                    <a:pt x="4006760" y="1389658"/>
                    <a:pt x="3995140" y="1401278"/>
                    <a:pt x="3980806" y="1401278"/>
                  </a:cubicBezTo>
                  <a:lnTo>
                    <a:pt x="25954" y="1401278"/>
                  </a:lnTo>
                  <a:cubicBezTo>
                    <a:pt x="11620" y="1401278"/>
                    <a:pt x="0" y="1389658"/>
                    <a:pt x="0" y="1375324"/>
                  </a:cubicBezTo>
                  <a:lnTo>
                    <a:pt x="0" y="25954"/>
                  </a:lnTo>
                  <a:cubicBezTo>
                    <a:pt x="0" y="11620"/>
                    <a:pt x="11620" y="0"/>
                    <a:pt x="25954" y="0"/>
                  </a:cubicBezTo>
                  <a:close/>
                </a:path>
              </a:pathLst>
            </a:custGeom>
            <a:solidFill>
              <a:srgbClr val="000000">
                <a:alpha val="0"/>
              </a:srgbClr>
            </a:solidFill>
          </p:spPr>
        </p:sp>
        <p:sp>
          <p:nvSpPr>
            <p:cNvPr name="TextBox 12" id="12"/>
            <p:cNvSpPr txBox="true"/>
            <p:nvPr/>
          </p:nvSpPr>
          <p:spPr>
            <a:xfrm>
              <a:off x="0" y="-85725"/>
              <a:ext cx="4006760" cy="1487003"/>
            </a:xfrm>
            <a:prstGeom prst="rect">
              <a:avLst/>
            </a:prstGeom>
          </p:spPr>
          <p:txBody>
            <a:bodyPr anchor="ctr" rtlCol="false" tIns="381000" lIns="381000" bIns="381000" rIns="381000"/>
            <a:lstStyle/>
            <a:p>
              <a:pPr algn="just">
                <a:lnSpc>
                  <a:spcPts val="4499"/>
                </a:lnSpc>
              </a:pPr>
              <a:r>
                <a:rPr lang="en-US" sz="2999">
                  <a:solidFill>
                    <a:srgbClr val="000000"/>
                  </a:solidFill>
                  <a:latin typeface="Open Sauce"/>
                  <a:ea typeface="Open Sauce"/>
                  <a:cs typeface="Open Sauce"/>
                  <a:sym typeface="Open Sauce"/>
                </a:rPr>
                <a:t>Job seekers in India find it difficult to identify the best companies and industries because real-time information on hiring, job security, work-life balance, and career growth is scattered across platforms like AmbitionBox. Since these factors are not evaluated based on their importance, comparing companies becomes challenging. This project solves the problem by using a weighted data analysis approach to rank companies and industries, helping job seekers and stakeholders make better, data-driven decisions.</a:t>
              </a:r>
            </a:p>
          </p:txBody>
        </p:sp>
      </p:grpSp>
      <p:sp>
        <p:nvSpPr>
          <p:cNvPr name="TextBox 13" id="13"/>
          <p:cNvSpPr txBox="true"/>
          <p:nvPr/>
        </p:nvSpPr>
        <p:spPr>
          <a:xfrm rot="0">
            <a:off x="4539196" y="1338682"/>
            <a:ext cx="9209608" cy="1460497"/>
          </a:xfrm>
          <a:prstGeom prst="rect">
            <a:avLst/>
          </a:prstGeom>
        </p:spPr>
        <p:txBody>
          <a:bodyPr anchor="t" rtlCol="false" tIns="0" lIns="0" bIns="0" rIns="0">
            <a:spAutoFit/>
          </a:bodyPr>
          <a:lstStyle/>
          <a:p>
            <a:pPr algn="ctr">
              <a:lnSpc>
                <a:spcPts val="11900"/>
              </a:lnSpc>
            </a:pPr>
            <a:r>
              <a:rPr lang="en-US" sz="8500">
                <a:solidFill>
                  <a:srgbClr val="161B1C"/>
                </a:solidFill>
                <a:latin typeface="Sego"/>
                <a:ea typeface="Sego"/>
                <a:cs typeface="Sego"/>
                <a:sym typeface="Sego"/>
              </a:rPr>
              <a:t>Problem Statement</a:t>
            </a:r>
          </a:p>
        </p:txBody>
      </p:sp>
      <p:sp>
        <p:nvSpPr>
          <p:cNvPr name="Freeform 14" id="14"/>
          <p:cNvSpPr/>
          <p:nvPr/>
        </p:nvSpPr>
        <p:spPr>
          <a:xfrm flipH="false" flipV="false" rot="0">
            <a:off x="13786235" y="9229830"/>
            <a:ext cx="4490856" cy="1057170"/>
          </a:xfrm>
          <a:custGeom>
            <a:avLst/>
            <a:gdLst/>
            <a:ahLst/>
            <a:cxnLst/>
            <a:rect r="r" b="b" t="t" l="l"/>
            <a:pathLst>
              <a:path h="1057170" w="4490856">
                <a:moveTo>
                  <a:pt x="0" y="0"/>
                </a:moveTo>
                <a:lnTo>
                  <a:pt x="4490857" y="0"/>
                </a:lnTo>
                <a:lnTo>
                  <a:pt x="4490857" y="1057170"/>
                </a:lnTo>
                <a:lnTo>
                  <a:pt x="0" y="1057170"/>
                </a:lnTo>
                <a:lnTo>
                  <a:pt x="0" y="0"/>
                </a:lnTo>
                <a:close/>
              </a:path>
            </a:pathLst>
          </a:custGeom>
          <a:blipFill>
            <a:blip r:embed="rId5"/>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6250" t="0" r="-6250" b="0"/>
            </a:stretch>
          </a:blipFill>
        </p:spPr>
      </p:sp>
      <p:sp>
        <p:nvSpPr>
          <p:cNvPr name="Freeform 3" id="3"/>
          <p:cNvSpPr/>
          <p:nvPr/>
        </p:nvSpPr>
        <p:spPr>
          <a:xfrm flipH="true" flipV="false" rot="5400000">
            <a:off x="-3306107" y="5694113"/>
            <a:ext cx="7603204" cy="1891297"/>
          </a:xfrm>
          <a:custGeom>
            <a:avLst/>
            <a:gdLst/>
            <a:ahLst/>
            <a:cxnLst/>
            <a:rect r="r" b="b" t="t" l="l"/>
            <a:pathLst>
              <a:path h="1891297" w="7603204">
                <a:moveTo>
                  <a:pt x="7603204" y="0"/>
                </a:moveTo>
                <a:lnTo>
                  <a:pt x="0" y="0"/>
                </a:lnTo>
                <a:lnTo>
                  <a:pt x="0" y="1891297"/>
                </a:lnTo>
                <a:lnTo>
                  <a:pt x="7603204" y="1891297"/>
                </a:lnTo>
                <a:lnTo>
                  <a:pt x="7603204" y="0"/>
                </a:lnTo>
                <a:close/>
              </a:path>
            </a:pathLst>
          </a:custGeom>
          <a:blipFill>
            <a:blip r:embed="rId3"/>
            <a:stretch>
              <a:fillRect l="0" t="0" r="0" b="0"/>
            </a:stretch>
          </a:blipFill>
        </p:spPr>
      </p:sp>
      <p:sp>
        <p:nvSpPr>
          <p:cNvPr name="Freeform 4" id="4"/>
          <p:cNvSpPr/>
          <p:nvPr/>
        </p:nvSpPr>
        <p:spPr>
          <a:xfrm flipH="false" flipV="false" rot="0">
            <a:off x="-450153" y="-434233"/>
            <a:ext cx="4262923" cy="5120628"/>
          </a:xfrm>
          <a:custGeom>
            <a:avLst/>
            <a:gdLst/>
            <a:ahLst/>
            <a:cxnLst/>
            <a:rect r="r" b="b" t="t" l="l"/>
            <a:pathLst>
              <a:path h="5120628" w="4262923">
                <a:moveTo>
                  <a:pt x="0" y="0"/>
                </a:moveTo>
                <a:lnTo>
                  <a:pt x="4262923" y="0"/>
                </a:lnTo>
                <a:lnTo>
                  <a:pt x="4262923" y="5120627"/>
                </a:lnTo>
                <a:lnTo>
                  <a:pt x="0" y="5120627"/>
                </a:lnTo>
                <a:lnTo>
                  <a:pt x="0" y="0"/>
                </a:lnTo>
                <a:close/>
              </a:path>
            </a:pathLst>
          </a:custGeom>
          <a:blipFill>
            <a:blip r:embed="rId4"/>
            <a:stretch>
              <a:fillRect l="0" t="0" r="0" b="0"/>
            </a:stretch>
          </a:blipFill>
        </p:spPr>
      </p:sp>
      <p:sp>
        <p:nvSpPr>
          <p:cNvPr name="Freeform 5" id="5"/>
          <p:cNvSpPr/>
          <p:nvPr/>
        </p:nvSpPr>
        <p:spPr>
          <a:xfrm flipH="false" flipV="true" rot="5400000">
            <a:off x="13994907" y="2627353"/>
            <a:ext cx="7603204" cy="1891297"/>
          </a:xfrm>
          <a:custGeom>
            <a:avLst/>
            <a:gdLst/>
            <a:ahLst/>
            <a:cxnLst/>
            <a:rect r="r" b="b" t="t" l="l"/>
            <a:pathLst>
              <a:path h="1891297" w="7603204">
                <a:moveTo>
                  <a:pt x="0" y="1891297"/>
                </a:moveTo>
                <a:lnTo>
                  <a:pt x="7603203" y="1891297"/>
                </a:lnTo>
                <a:lnTo>
                  <a:pt x="7603203" y="0"/>
                </a:lnTo>
                <a:lnTo>
                  <a:pt x="0" y="0"/>
                </a:lnTo>
                <a:lnTo>
                  <a:pt x="0" y="1891297"/>
                </a:lnTo>
                <a:close/>
              </a:path>
            </a:pathLst>
          </a:custGeom>
          <a:blipFill>
            <a:blip r:embed="rId3"/>
            <a:stretch>
              <a:fillRect l="0" t="0" r="0" b="0"/>
            </a:stretch>
          </a:blipFill>
        </p:spPr>
      </p:sp>
      <p:sp>
        <p:nvSpPr>
          <p:cNvPr name="Freeform 6" id="6"/>
          <p:cNvSpPr/>
          <p:nvPr/>
        </p:nvSpPr>
        <p:spPr>
          <a:xfrm flipH="true" flipV="true" rot="0">
            <a:off x="14324509" y="5585433"/>
            <a:ext cx="4262923" cy="5120628"/>
          </a:xfrm>
          <a:custGeom>
            <a:avLst/>
            <a:gdLst/>
            <a:ahLst/>
            <a:cxnLst/>
            <a:rect r="r" b="b" t="t" l="l"/>
            <a:pathLst>
              <a:path h="5120628" w="4262923">
                <a:moveTo>
                  <a:pt x="4262923" y="5120628"/>
                </a:moveTo>
                <a:lnTo>
                  <a:pt x="0" y="5120628"/>
                </a:lnTo>
                <a:lnTo>
                  <a:pt x="0" y="0"/>
                </a:lnTo>
                <a:lnTo>
                  <a:pt x="4262923" y="0"/>
                </a:lnTo>
                <a:lnTo>
                  <a:pt x="4262923" y="5120628"/>
                </a:lnTo>
                <a:close/>
              </a:path>
            </a:pathLst>
          </a:custGeom>
          <a:blipFill>
            <a:blip r:embed="rId4"/>
            <a:stretch>
              <a:fillRect l="0" t="0" r="0" b="0"/>
            </a:stretch>
          </a:blipFill>
        </p:spPr>
      </p:sp>
      <p:grpSp>
        <p:nvGrpSpPr>
          <p:cNvPr name="Group 7" id="7"/>
          <p:cNvGrpSpPr/>
          <p:nvPr/>
        </p:nvGrpSpPr>
        <p:grpSpPr>
          <a:xfrm rot="0">
            <a:off x="1028700" y="1028700"/>
            <a:ext cx="16230600" cy="8229600"/>
            <a:chOff x="0" y="0"/>
            <a:chExt cx="4274726" cy="2167467"/>
          </a:xfrm>
        </p:grpSpPr>
        <p:sp>
          <p:nvSpPr>
            <p:cNvPr name="Freeform 8" id="8"/>
            <p:cNvSpPr/>
            <p:nvPr/>
          </p:nvSpPr>
          <p:spPr>
            <a:xfrm flipH="false" flipV="false" rot="0">
              <a:off x="0" y="0"/>
              <a:ext cx="4274726" cy="2167467"/>
            </a:xfrm>
            <a:custGeom>
              <a:avLst/>
              <a:gdLst/>
              <a:ahLst/>
              <a:cxnLst/>
              <a:rect r="r" b="b" t="t" l="l"/>
              <a:pathLst>
                <a:path h="2167467" w="4274726">
                  <a:moveTo>
                    <a:pt x="0" y="0"/>
                  </a:moveTo>
                  <a:lnTo>
                    <a:pt x="4274726" y="0"/>
                  </a:lnTo>
                  <a:lnTo>
                    <a:pt x="4274726" y="2167467"/>
                  </a:lnTo>
                  <a:lnTo>
                    <a:pt x="0" y="2167467"/>
                  </a:lnTo>
                  <a:close/>
                </a:path>
              </a:pathLst>
            </a:custGeom>
            <a:solidFill>
              <a:srgbClr val="F2F4F2"/>
            </a:solidFill>
            <a:ln w="19050" cap="sq">
              <a:solidFill>
                <a:srgbClr val="6D869A"/>
              </a:solidFill>
              <a:prstDash val="solid"/>
              <a:miter/>
            </a:ln>
          </p:spPr>
        </p:sp>
        <p:sp>
          <p:nvSpPr>
            <p:cNvPr name="TextBox 9" id="9"/>
            <p:cNvSpPr txBox="true"/>
            <p:nvPr/>
          </p:nvSpPr>
          <p:spPr>
            <a:xfrm>
              <a:off x="0" y="-38100"/>
              <a:ext cx="4274726" cy="2205567"/>
            </a:xfrm>
            <a:prstGeom prst="rect">
              <a:avLst/>
            </a:prstGeom>
          </p:spPr>
          <p:txBody>
            <a:bodyPr anchor="ctr" rtlCol="false" tIns="50800" lIns="50800" bIns="50800" rIns="50800"/>
            <a:lstStyle/>
            <a:p>
              <a:pPr algn="ctr">
                <a:lnSpc>
                  <a:spcPts val="2659"/>
                </a:lnSpc>
                <a:spcBef>
                  <a:spcPct val="0"/>
                </a:spcBef>
              </a:pPr>
            </a:p>
          </p:txBody>
        </p:sp>
      </p:grpSp>
      <p:grpSp>
        <p:nvGrpSpPr>
          <p:cNvPr name="Group 10" id="10"/>
          <p:cNvGrpSpPr/>
          <p:nvPr/>
        </p:nvGrpSpPr>
        <p:grpSpPr>
          <a:xfrm rot="0">
            <a:off x="1028700" y="3035207"/>
            <a:ext cx="15721883" cy="5320477"/>
            <a:chOff x="0" y="0"/>
            <a:chExt cx="4140743" cy="1401278"/>
          </a:xfrm>
        </p:grpSpPr>
        <p:sp>
          <p:nvSpPr>
            <p:cNvPr name="Freeform 11" id="11"/>
            <p:cNvSpPr/>
            <p:nvPr/>
          </p:nvSpPr>
          <p:spPr>
            <a:xfrm flipH="false" flipV="false" rot="0">
              <a:off x="0" y="0"/>
              <a:ext cx="4140743" cy="1401278"/>
            </a:xfrm>
            <a:custGeom>
              <a:avLst/>
              <a:gdLst/>
              <a:ahLst/>
              <a:cxnLst/>
              <a:rect r="r" b="b" t="t" l="l"/>
              <a:pathLst>
                <a:path h="1401278" w="4140743">
                  <a:moveTo>
                    <a:pt x="25114" y="0"/>
                  </a:moveTo>
                  <a:lnTo>
                    <a:pt x="4115629" y="0"/>
                  </a:lnTo>
                  <a:cubicBezTo>
                    <a:pt x="4122290" y="0"/>
                    <a:pt x="4128677" y="2646"/>
                    <a:pt x="4133387" y="7356"/>
                  </a:cubicBezTo>
                  <a:cubicBezTo>
                    <a:pt x="4138097" y="12065"/>
                    <a:pt x="4140743" y="18453"/>
                    <a:pt x="4140743" y="25114"/>
                  </a:cubicBezTo>
                  <a:lnTo>
                    <a:pt x="4140743" y="1376164"/>
                  </a:lnTo>
                  <a:cubicBezTo>
                    <a:pt x="4140743" y="1382825"/>
                    <a:pt x="4138097" y="1389212"/>
                    <a:pt x="4133387" y="1393922"/>
                  </a:cubicBezTo>
                  <a:cubicBezTo>
                    <a:pt x="4128677" y="1398632"/>
                    <a:pt x="4122290" y="1401278"/>
                    <a:pt x="4115629" y="1401278"/>
                  </a:cubicBezTo>
                  <a:lnTo>
                    <a:pt x="25114" y="1401278"/>
                  </a:lnTo>
                  <a:cubicBezTo>
                    <a:pt x="11244" y="1401278"/>
                    <a:pt x="0" y="1390034"/>
                    <a:pt x="0" y="1376164"/>
                  </a:cubicBezTo>
                  <a:lnTo>
                    <a:pt x="0" y="25114"/>
                  </a:lnTo>
                  <a:cubicBezTo>
                    <a:pt x="0" y="18453"/>
                    <a:pt x="2646" y="12065"/>
                    <a:pt x="7356" y="7356"/>
                  </a:cubicBezTo>
                  <a:cubicBezTo>
                    <a:pt x="12065" y="2646"/>
                    <a:pt x="18453" y="0"/>
                    <a:pt x="25114" y="0"/>
                  </a:cubicBezTo>
                  <a:close/>
                </a:path>
              </a:pathLst>
            </a:custGeom>
            <a:solidFill>
              <a:srgbClr val="000000">
                <a:alpha val="0"/>
              </a:srgbClr>
            </a:solidFill>
          </p:spPr>
        </p:sp>
        <p:sp>
          <p:nvSpPr>
            <p:cNvPr name="TextBox 12" id="12"/>
            <p:cNvSpPr txBox="true"/>
            <p:nvPr/>
          </p:nvSpPr>
          <p:spPr>
            <a:xfrm>
              <a:off x="0" y="-85725"/>
              <a:ext cx="4140743" cy="1487003"/>
            </a:xfrm>
            <a:prstGeom prst="rect">
              <a:avLst/>
            </a:prstGeom>
          </p:spPr>
          <p:txBody>
            <a:bodyPr anchor="ctr" rtlCol="false" tIns="381000" lIns="381000" bIns="381000" rIns="381000"/>
            <a:lstStyle/>
            <a:p>
              <a:pPr algn="just" marL="647694" indent="-323847" lvl="1">
                <a:lnSpc>
                  <a:spcPts val="4499"/>
                </a:lnSpc>
                <a:buFont typeface="Arial"/>
                <a:buChar char="•"/>
              </a:pPr>
              <a:r>
                <a:rPr lang="en-US" sz="2999">
                  <a:solidFill>
                    <a:srgbClr val="000000"/>
                  </a:solidFill>
                  <a:latin typeface="Open Sauce"/>
                  <a:ea typeface="Open Sauce"/>
                  <a:cs typeface="Open Sauce"/>
                  <a:sym typeface="Open Sauce"/>
                </a:rPr>
                <a:t>The objective of this project is to analyze and rank companies and industries in India using a weighted data-driven approach by integrating key employment factors such as hiring trends, job security, work-life balance, employee ratings, and career growth.</a:t>
              </a:r>
            </a:p>
            <a:p>
              <a:pPr algn="just">
                <a:lnSpc>
                  <a:spcPts val="4499"/>
                </a:lnSpc>
              </a:pPr>
            </a:p>
            <a:p>
              <a:pPr algn="just" marL="647694" indent="-323847" lvl="1">
                <a:lnSpc>
                  <a:spcPts val="4499"/>
                </a:lnSpc>
                <a:buFont typeface="Arial"/>
                <a:buChar char="•"/>
              </a:pPr>
              <a:r>
                <a:rPr lang="en-US" sz="2999">
                  <a:solidFill>
                    <a:srgbClr val="000000"/>
                  </a:solidFill>
                  <a:latin typeface="Open Sauce"/>
                  <a:ea typeface="Open Sauce"/>
                  <a:cs typeface="Open Sauce"/>
                  <a:sym typeface="Open Sauce"/>
                </a:rPr>
                <a:t>This project aims to simplify company comparison, reduce information fragmentation from platforms like AmbitionBox, and support job seekers, recruiters, and stakeholders in making informed and reliable career decisions.</a:t>
              </a:r>
            </a:p>
          </p:txBody>
        </p:sp>
      </p:grpSp>
      <p:sp>
        <p:nvSpPr>
          <p:cNvPr name="TextBox 13" id="13"/>
          <p:cNvSpPr txBox="true"/>
          <p:nvPr/>
        </p:nvSpPr>
        <p:spPr>
          <a:xfrm rot="0">
            <a:off x="4539196" y="1338682"/>
            <a:ext cx="9209608" cy="1460497"/>
          </a:xfrm>
          <a:prstGeom prst="rect">
            <a:avLst/>
          </a:prstGeom>
        </p:spPr>
        <p:txBody>
          <a:bodyPr anchor="t" rtlCol="false" tIns="0" lIns="0" bIns="0" rIns="0">
            <a:spAutoFit/>
          </a:bodyPr>
          <a:lstStyle/>
          <a:p>
            <a:pPr algn="ctr">
              <a:lnSpc>
                <a:spcPts val="11900"/>
              </a:lnSpc>
            </a:pPr>
            <a:r>
              <a:rPr lang="en-US" sz="8500">
                <a:solidFill>
                  <a:srgbClr val="161B1C"/>
                </a:solidFill>
                <a:latin typeface="Sego"/>
                <a:ea typeface="Sego"/>
                <a:cs typeface="Sego"/>
                <a:sym typeface="Sego"/>
              </a:rPr>
              <a:t>Objective</a:t>
            </a:r>
          </a:p>
        </p:txBody>
      </p:sp>
      <p:sp>
        <p:nvSpPr>
          <p:cNvPr name="Freeform 14" id="14"/>
          <p:cNvSpPr/>
          <p:nvPr/>
        </p:nvSpPr>
        <p:spPr>
          <a:xfrm flipH="false" flipV="false" rot="0">
            <a:off x="13786235" y="9229830"/>
            <a:ext cx="4490856" cy="1057170"/>
          </a:xfrm>
          <a:custGeom>
            <a:avLst/>
            <a:gdLst/>
            <a:ahLst/>
            <a:cxnLst/>
            <a:rect r="r" b="b" t="t" l="l"/>
            <a:pathLst>
              <a:path h="1057170" w="4490856">
                <a:moveTo>
                  <a:pt x="0" y="0"/>
                </a:moveTo>
                <a:lnTo>
                  <a:pt x="4490857" y="0"/>
                </a:lnTo>
                <a:lnTo>
                  <a:pt x="4490857" y="1057170"/>
                </a:lnTo>
                <a:lnTo>
                  <a:pt x="0" y="1057170"/>
                </a:lnTo>
                <a:lnTo>
                  <a:pt x="0" y="0"/>
                </a:lnTo>
                <a:close/>
              </a:path>
            </a:pathLst>
          </a:custGeom>
          <a:blipFill>
            <a:blip r:embed="rId5"/>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6250" t="0" r="-6250" b="0"/>
            </a:stretch>
          </a:blipFill>
        </p:spPr>
      </p:sp>
      <p:sp>
        <p:nvSpPr>
          <p:cNvPr name="Freeform 3" id="3"/>
          <p:cNvSpPr/>
          <p:nvPr/>
        </p:nvSpPr>
        <p:spPr>
          <a:xfrm flipH="true" flipV="false" rot="5400000">
            <a:off x="-3306107" y="5694113"/>
            <a:ext cx="7603204" cy="1891297"/>
          </a:xfrm>
          <a:custGeom>
            <a:avLst/>
            <a:gdLst/>
            <a:ahLst/>
            <a:cxnLst/>
            <a:rect r="r" b="b" t="t" l="l"/>
            <a:pathLst>
              <a:path h="1891297" w="7603204">
                <a:moveTo>
                  <a:pt x="7603204" y="0"/>
                </a:moveTo>
                <a:lnTo>
                  <a:pt x="0" y="0"/>
                </a:lnTo>
                <a:lnTo>
                  <a:pt x="0" y="1891297"/>
                </a:lnTo>
                <a:lnTo>
                  <a:pt x="7603204" y="1891297"/>
                </a:lnTo>
                <a:lnTo>
                  <a:pt x="7603204" y="0"/>
                </a:lnTo>
                <a:close/>
              </a:path>
            </a:pathLst>
          </a:custGeom>
          <a:blipFill>
            <a:blip r:embed="rId3"/>
            <a:stretch>
              <a:fillRect l="0" t="0" r="0" b="0"/>
            </a:stretch>
          </a:blipFill>
        </p:spPr>
      </p:sp>
      <p:sp>
        <p:nvSpPr>
          <p:cNvPr name="Freeform 4" id="4"/>
          <p:cNvSpPr/>
          <p:nvPr/>
        </p:nvSpPr>
        <p:spPr>
          <a:xfrm flipH="false" flipV="false" rot="0">
            <a:off x="-450153" y="-434233"/>
            <a:ext cx="4262923" cy="5120628"/>
          </a:xfrm>
          <a:custGeom>
            <a:avLst/>
            <a:gdLst/>
            <a:ahLst/>
            <a:cxnLst/>
            <a:rect r="r" b="b" t="t" l="l"/>
            <a:pathLst>
              <a:path h="5120628" w="4262923">
                <a:moveTo>
                  <a:pt x="0" y="0"/>
                </a:moveTo>
                <a:lnTo>
                  <a:pt x="4262923" y="0"/>
                </a:lnTo>
                <a:lnTo>
                  <a:pt x="4262923" y="5120627"/>
                </a:lnTo>
                <a:lnTo>
                  <a:pt x="0" y="5120627"/>
                </a:lnTo>
                <a:lnTo>
                  <a:pt x="0" y="0"/>
                </a:lnTo>
                <a:close/>
              </a:path>
            </a:pathLst>
          </a:custGeom>
          <a:blipFill>
            <a:blip r:embed="rId4"/>
            <a:stretch>
              <a:fillRect l="0" t="0" r="0" b="0"/>
            </a:stretch>
          </a:blipFill>
        </p:spPr>
      </p:sp>
      <p:sp>
        <p:nvSpPr>
          <p:cNvPr name="Freeform 5" id="5"/>
          <p:cNvSpPr/>
          <p:nvPr/>
        </p:nvSpPr>
        <p:spPr>
          <a:xfrm flipH="false" flipV="true" rot="5400000">
            <a:off x="13994907" y="2627353"/>
            <a:ext cx="7603204" cy="1891297"/>
          </a:xfrm>
          <a:custGeom>
            <a:avLst/>
            <a:gdLst/>
            <a:ahLst/>
            <a:cxnLst/>
            <a:rect r="r" b="b" t="t" l="l"/>
            <a:pathLst>
              <a:path h="1891297" w="7603204">
                <a:moveTo>
                  <a:pt x="0" y="1891297"/>
                </a:moveTo>
                <a:lnTo>
                  <a:pt x="7603203" y="1891297"/>
                </a:lnTo>
                <a:lnTo>
                  <a:pt x="7603203" y="0"/>
                </a:lnTo>
                <a:lnTo>
                  <a:pt x="0" y="0"/>
                </a:lnTo>
                <a:lnTo>
                  <a:pt x="0" y="1891297"/>
                </a:lnTo>
                <a:close/>
              </a:path>
            </a:pathLst>
          </a:custGeom>
          <a:blipFill>
            <a:blip r:embed="rId3"/>
            <a:stretch>
              <a:fillRect l="0" t="0" r="0" b="0"/>
            </a:stretch>
          </a:blipFill>
        </p:spPr>
      </p:sp>
      <p:sp>
        <p:nvSpPr>
          <p:cNvPr name="Freeform 6" id="6"/>
          <p:cNvSpPr/>
          <p:nvPr/>
        </p:nvSpPr>
        <p:spPr>
          <a:xfrm flipH="true" flipV="true" rot="0">
            <a:off x="14324509" y="5585433"/>
            <a:ext cx="4262923" cy="5120628"/>
          </a:xfrm>
          <a:custGeom>
            <a:avLst/>
            <a:gdLst/>
            <a:ahLst/>
            <a:cxnLst/>
            <a:rect r="r" b="b" t="t" l="l"/>
            <a:pathLst>
              <a:path h="5120628" w="4262923">
                <a:moveTo>
                  <a:pt x="4262923" y="5120628"/>
                </a:moveTo>
                <a:lnTo>
                  <a:pt x="0" y="5120628"/>
                </a:lnTo>
                <a:lnTo>
                  <a:pt x="0" y="0"/>
                </a:lnTo>
                <a:lnTo>
                  <a:pt x="4262923" y="0"/>
                </a:lnTo>
                <a:lnTo>
                  <a:pt x="4262923" y="5120628"/>
                </a:lnTo>
                <a:close/>
              </a:path>
            </a:pathLst>
          </a:custGeom>
          <a:blipFill>
            <a:blip r:embed="rId4"/>
            <a:stretch>
              <a:fillRect l="0" t="0" r="0" b="0"/>
            </a:stretch>
          </a:blipFill>
        </p:spPr>
      </p:sp>
      <p:grpSp>
        <p:nvGrpSpPr>
          <p:cNvPr name="Group 7" id="7"/>
          <p:cNvGrpSpPr/>
          <p:nvPr/>
        </p:nvGrpSpPr>
        <p:grpSpPr>
          <a:xfrm rot="0">
            <a:off x="1028700" y="1028700"/>
            <a:ext cx="16230600" cy="8229600"/>
            <a:chOff x="0" y="0"/>
            <a:chExt cx="4274726" cy="2167467"/>
          </a:xfrm>
        </p:grpSpPr>
        <p:sp>
          <p:nvSpPr>
            <p:cNvPr name="Freeform 8" id="8"/>
            <p:cNvSpPr/>
            <p:nvPr/>
          </p:nvSpPr>
          <p:spPr>
            <a:xfrm flipH="false" flipV="false" rot="0">
              <a:off x="0" y="0"/>
              <a:ext cx="4274726" cy="2167467"/>
            </a:xfrm>
            <a:custGeom>
              <a:avLst/>
              <a:gdLst/>
              <a:ahLst/>
              <a:cxnLst/>
              <a:rect r="r" b="b" t="t" l="l"/>
              <a:pathLst>
                <a:path h="2167467" w="4274726">
                  <a:moveTo>
                    <a:pt x="0" y="0"/>
                  </a:moveTo>
                  <a:lnTo>
                    <a:pt x="4274726" y="0"/>
                  </a:lnTo>
                  <a:lnTo>
                    <a:pt x="4274726" y="2167467"/>
                  </a:lnTo>
                  <a:lnTo>
                    <a:pt x="0" y="2167467"/>
                  </a:lnTo>
                  <a:close/>
                </a:path>
              </a:pathLst>
            </a:custGeom>
            <a:solidFill>
              <a:srgbClr val="F2F4F2"/>
            </a:solidFill>
            <a:ln w="19050" cap="sq">
              <a:solidFill>
                <a:srgbClr val="6D869A"/>
              </a:solidFill>
              <a:prstDash val="solid"/>
              <a:miter/>
            </a:ln>
          </p:spPr>
        </p:sp>
        <p:sp>
          <p:nvSpPr>
            <p:cNvPr name="TextBox 9" id="9"/>
            <p:cNvSpPr txBox="true"/>
            <p:nvPr/>
          </p:nvSpPr>
          <p:spPr>
            <a:xfrm>
              <a:off x="0" y="-38100"/>
              <a:ext cx="4274726" cy="2205567"/>
            </a:xfrm>
            <a:prstGeom prst="rect">
              <a:avLst/>
            </a:prstGeom>
          </p:spPr>
          <p:txBody>
            <a:bodyPr anchor="ctr" rtlCol="false" tIns="50800" lIns="50800" bIns="50800" rIns="50800"/>
            <a:lstStyle/>
            <a:p>
              <a:pPr algn="ctr">
                <a:lnSpc>
                  <a:spcPts val="2659"/>
                </a:lnSpc>
                <a:spcBef>
                  <a:spcPct val="0"/>
                </a:spcBef>
              </a:pPr>
            </a:p>
          </p:txBody>
        </p:sp>
      </p:grpSp>
      <p:sp>
        <p:nvSpPr>
          <p:cNvPr name="Freeform 10" id="10"/>
          <p:cNvSpPr/>
          <p:nvPr/>
        </p:nvSpPr>
        <p:spPr>
          <a:xfrm flipH="false" flipV="false" rot="0">
            <a:off x="3212408" y="3154737"/>
            <a:ext cx="11466573" cy="6103563"/>
          </a:xfrm>
          <a:custGeom>
            <a:avLst/>
            <a:gdLst/>
            <a:ahLst/>
            <a:cxnLst/>
            <a:rect r="r" b="b" t="t" l="l"/>
            <a:pathLst>
              <a:path h="6103563" w="11466573">
                <a:moveTo>
                  <a:pt x="0" y="0"/>
                </a:moveTo>
                <a:lnTo>
                  <a:pt x="11466574" y="0"/>
                </a:lnTo>
                <a:lnTo>
                  <a:pt x="11466574" y="6103563"/>
                </a:lnTo>
                <a:lnTo>
                  <a:pt x="0" y="6103563"/>
                </a:lnTo>
                <a:lnTo>
                  <a:pt x="0" y="0"/>
                </a:lnTo>
                <a:close/>
              </a:path>
            </a:pathLst>
          </a:custGeom>
          <a:blipFill>
            <a:blip r:embed="rId5"/>
            <a:stretch>
              <a:fillRect l="-174" t="0" r="-24074" b="-80"/>
            </a:stretch>
          </a:blipFill>
        </p:spPr>
      </p:sp>
      <p:grpSp>
        <p:nvGrpSpPr>
          <p:cNvPr name="Group 11" id="11"/>
          <p:cNvGrpSpPr/>
          <p:nvPr/>
        </p:nvGrpSpPr>
        <p:grpSpPr>
          <a:xfrm rot="0">
            <a:off x="3212408" y="2521582"/>
            <a:ext cx="11466573" cy="633156"/>
            <a:chOff x="0" y="0"/>
            <a:chExt cx="3049160" cy="168367"/>
          </a:xfrm>
        </p:grpSpPr>
        <p:sp>
          <p:nvSpPr>
            <p:cNvPr name="Freeform 12" id="12"/>
            <p:cNvSpPr/>
            <p:nvPr/>
          </p:nvSpPr>
          <p:spPr>
            <a:xfrm flipH="false" flipV="false" rot="0">
              <a:off x="0" y="0"/>
              <a:ext cx="3049160" cy="168367"/>
            </a:xfrm>
            <a:custGeom>
              <a:avLst/>
              <a:gdLst/>
              <a:ahLst/>
              <a:cxnLst/>
              <a:rect r="r" b="b" t="t" l="l"/>
              <a:pathLst>
                <a:path h="168367" w="3049160">
                  <a:moveTo>
                    <a:pt x="34434" y="0"/>
                  </a:moveTo>
                  <a:lnTo>
                    <a:pt x="3014726" y="0"/>
                  </a:lnTo>
                  <a:cubicBezTo>
                    <a:pt x="3023859" y="0"/>
                    <a:pt x="3032617" y="3628"/>
                    <a:pt x="3039075" y="10085"/>
                  </a:cubicBezTo>
                  <a:cubicBezTo>
                    <a:pt x="3045532" y="16543"/>
                    <a:pt x="3049160" y="25301"/>
                    <a:pt x="3049160" y="34434"/>
                  </a:cubicBezTo>
                  <a:lnTo>
                    <a:pt x="3049160" y="133933"/>
                  </a:lnTo>
                  <a:cubicBezTo>
                    <a:pt x="3049160" y="143066"/>
                    <a:pt x="3045532" y="151824"/>
                    <a:pt x="3039075" y="158282"/>
                  </a:cubicBezTo>
                  <a:cubicBezTo>
                    <a:pt x="3032617" y="164739"/>
                    <a:pt x="3023859" y="168367"/>
                    <a:pt x="3014726" y="168367"/>
                  </a:cubicBezTo>
                  <a:lnTo>
                    <a:pt x="34434" y="168367"/>
                  </a:lnTo>
                  <a:cubicBezTo>
                    <a:pt x="25301" y="168367"/>
                    <a:pt x="16543" y="164739"/>
                    <a:pt x="10085" y="158282"/>
                  </a:cubicBezTo>
                  <a:cubicBezTo>
                    <a:pt x="3628" y="151824"/>
                    <a:pt x="0" y="143066"/>
                    <a:pt x="0" y="133933"/>
                  </a:cubicBezTo>
                  <a:lnTo>
                    <a:pt x="0" y="34434"/>
                  </a:lnTo>
                  <a:cubicBezTo>
                    <a:pt x="0" y="25301"/>
                    <a:pt x="3628" y="16543"/>
                    <a:pt x="10085" y="10085"/>
                  </a:cubicBezTo>
                  <a:cubicBezTo>
                    <a:pt x="16543" y="3628"/>
                    <a:pt x="25301" y="0"/>
                    <a:pt x="34434" y="0"/>
                  </a:cubicBezTo>
                  <a:close/>
                </a:path>
              </a:pathLst>
            </a:custGeom>
            <a:solidFill>
              <a:srgbClr val="FFFFFF"/>
            </a:solidFill>
          </p:spPr>
        </p:sp>
        <p:sp>
          <p:nvSpPr>
            <p:cNvPr name="TextBox 13" id="13"/>
            <p:cNvSpPr txBox="true"/>
            <p:nvPr/>
          </p:nvSpPr>
          <p:spPr>
            <a:xfrm>
              <a:off x="0" y="-38100"/>
              <a:ext cx="3049160" cy="206467"/>
            </a:xfrm>
            <a:prstGeom prst="rect">
              <a:avLst/>
            </a:prstGeom>
          </p:spPr>
          <p:txBody>
            <a:bodyPr anchor="ctr" rtlCol="false" tIns="50800" lIns="50800" bIns="50800" rIns="50800"/>
            <a:lstStyle/>
            <a:p>
              <a:pPr algn="ctr">
                <a:lnSpc>
                  <a:spcPts val="2659"/>
                </a:lnSpc>
              </a:pPr>
              <a:r>
                <a:rPr lang="en-US" b="true" sz="1899">
                  <a:solidFill>
                    <a:srgbClr val="000000"/>
                  </a:solidFill>
                  <a:latin typeface="DM Sans Bold"/>
                  <a:ea typeface="DM Sans Bold"/>
                  <a:cs typeface="DM Sans Bold"/>
                  <a:sym typeface="DM Sans Bold"/>
                </a:rPr>
                <a:t>URL:</a:t>
              </a:r>
              <a:r>
                <a:rPr lang="en-US" sz="1899">
                  <a:solidFill>
                    <a:srgbClr val="000000"/>
                  </a:solidFill>
                  <a:latin typeface="DM Sans"/>
                  <a:ea typeface="DM Sans"/>
                  <a:cs typeface="DM Sans"/>
                  <a:sym typeface="DM Sans"/>
                </a:rPr>
                <a:t> https://www.ambitionbox.com/list-of-companies?campaign=desktop_nav                                                                                </a:t>
              </a:r>
            </a:p>
          </p:txBody>
        </p:sp>
      </p:grpSp>
      <p:sp>
        <p:nvSpPr>
          <p:cNvPr name="Freeform 14" id="14"/>
          <p:cNvSpPr/>
          <p:nvPr/>
        </p:nvSpPr>
        <p:spPr>
          <a:xfrm flipH="false" flipV="false" rot="0">
            <a:off x="13786235" y="9229830"/>
            <a:ext cx="4490856" cy="1057170"/>
          </a:xfrm>
          <a:custGeom>
            <a:avLst/>
            <a:gdLst/>
            <a:ahLst/>
            <a:cxnLst/>
            <a:rect r="r" b="b" t="t" l="l"/>
            <a:pathLst>
              <a:path h="1057170" w="4490856">
                <a:moveTo>
                  <a:pt x="0" y="0"/>
                </a:moveTo>
                <a:lnTo>
                  <a:pt x="4490857" y="0"/>
                </a:lnTo>
                <a:lnTo>
                  <a:pt x="4490857" y="1057170"/>
                </a:lnTo>
                <a:lnTo>
                  <a:pt x="0" y="1057170"/>
                </a:lnTo>
                <a:lnTo>
                  <a:pt x="0" y="0"/>
                </a:lnTo>
                <a:close/>
              </a:path>
            </a:pathLst>
          </a:custGeom>
          <a:blipFill>
            <a:blip r:embed="rId6"/>
            <a:stretch>
              <a:fillRect l="0" t="0" r="0" b="0"/>
            </a:stretch>
          </a:blipFill>
        </p:spPr>
      </p:sp>
      <p:sp>
        <p:nvSpPr>
          <p:cNvPr name="TextBox 15" id="15"/>
          <p:cNvSpPr txBox="true"/>
          <p:nvPr/>
        </p:nvSpPr>
        <p:spPr>
          <a:xfrm rot="0">
            <a:off x="1186389" y="1138657"/>
            <a:ext cx="15518612" cy="1438646"/>
          </a:xfrm>
          <a:prstGeom prst="rect">
            <a:avLst/>
          </a:prstGeom>
        </p:spPr>
        <p:txBody>
          <a:bodyPr anchor="t" rtlCol="false" tIns="0" lIns="0" bIns="0" rIns="0">
            <a:spAutoFit/>
          </a:bodyPr>
          <a:lstStyle/>
          <a:p>
            <a:pPr algn="ctr">
              <a:lnSpc>
                <a:spcPts val="11786"/>
              </a:lnSpc>
            </a:pPr>
            <a:r>
              <a:rPr lang="en-US" sz="8418">
                <a:solidFill>
                  <a:srgbClr val="161B1C"/>
                </a:solidFill>
                <a:latin typeface="Sego"/>
                <a:ea typeface="Sego"/>
                <a:cs typeface="Sego"/>
                <a:sym typeface="Sego"/>
              </a:rPr>
              <a:t>Web Scraping &amp; Data Collection</a:t>
            </a:r>
          </a:p>
        </p:txBody>
      </p:sp>
      <p:grpSp>
        <p:nvGrpSpPr>
          <p:cNvPr name="Group 16" id="16"/>
          <p:cNvGrpSpPr/>
          <p:nvPr/>
        </p:nvGrpSpPr>
        <p:grpSpPr>
          <a:xfrm rot="0">
            <a:off x="11207302" y="7556586"/>
            <a:ext cx="1760968" cy="1673245"/>
            <a:chOff x="0" y="0"/>
            <a:chExt cx="463794" cy="440690"/>
          </a:xfrm>
        </p:grpSpPr>
        <p:sp>
          <p:nvSpPr>
            <p:cNvPr name="Freeform 17" id="17"/>
            <p:cNvSpPr/>
            <p:nvPr/>
          </p:nvSpPr>
          <p:spPr>
            <a:xfrm flipH="false" flipV="false" rot="0">
              <a:off x="0" y="0"/>
              <a:ext cx="463794" cy="440690"/>
            </a:xfrm>
            <a:custGeom>
              <a:avLst/>
              <a:gdLst/>
              <a:ahLst/>
              <a:cxnLst/>
              <a:rect r="r" b="b" t="t" l="l"/>
              <a:pathLst>
                <a:path h="440690" w="463794">
                  <a:moveTo>
                    <a:pt x="220345" y="0"/>
                  </a:moveTo>
                  <a:lnTo>
                    <a:pt x="243449" y="0"/>
                  </a:lnTo>
                  <a:cubicBezTo>
                    <a:pt x="365142" y="0"/>
                    <a:pt x="463794" y="98652"/>
                    <a:pt x="463794" y="220345"/>
                  </a:cubicBezTo>
                  <a:lnTo>
                    <a:pt x="463794" y="220345"/>
                  </a:lnTo>
                  <a:cubicBezTo>
                    <a:pt x="463794" y="342038"/>
                    <a:pt x="365142" y="440690"/>
                    <a:pt x="243449" y="440690"/>
                  </a:cubicBezTo>
                  <a:lnTo>
                    <a:pt x="220345" y="440690"/>
                  </a:lnTo>
                  <a:cubicBezTo>
                    <a:pt x="98652" y="440690"/>
                    <a:pt x="0" y="342038"/>
                    <a:pt x="0" y="220345"/>
                  </a:cubicBezTo>
                  <a:lnTo>
                    <a:pt x="0" y="220345"/>
                  </a:lnTo>
                  <a:cubicBezTo>
                    <a:pt x="0" y="98652"/>
                    <a:pt x="98652" y="0"/>
                    <a:pt x="220345" y="0"/>
                  </a:cubicBezTo>
                  <a:close/>
                </a:path>
              </a:pathLst>
            </a:custGeom>
            <a:solidFill>
              <a:srgbClr val="FFFFFF"/>
            </a:solidFill>
          </p:spPr>
        </p:sp>
        <p:sp>
          <p:nvSpPr>
            <p:cNvPr name="TextBox 18" id="18"/>
            <p:cNvSpPr txBox="true"/>
            <p:nvPr/>
          </p:nvSpPr>
          <p:spPr>
            <a:xfrm>
              <a:off x="0" y="-38100"/>
              <a:ext cx="463794" cy="478790"/>
            </a:xfrm>
            <a:prstGeom prst="rect">
              <a:avLst/>
            </a:prstGeom>
          </p:spPr>
          <p:txBody>
            <a:bodyPr anchor="ctr" rtlCol="false" tIns="50800" lIns="50800" bIns="50800" rIns="50800"/>
            <a:lstStyle/>
            <a:p>
              <a:pPr algn="ctr">
                <a:lnSpc>
                  <a:spcPts val="2659"/>
                </a:lnSpc>
              </a:pPr>
            </a:p>
          </p:txBody>
        </p:sp>
      </p:gr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6250" t="0" r="-6250" b="0"/>
            </a:stretch>
          </a:blipFill>
        </p:spPr>
      </p:sp>
      <p:sp>
        <p:nvSpPr>
          <p:cNvPr name="Freeform 3" id="3"/>
          <p:cNvSpPr/>
          <p:nvPr/>
        </p:nvSpPr>
        <p:spPr>
          <a:xfrm flipH="true" flipV="false" rot="5400000">
            <a:off x="-3306107" y="5694113"/>
            <a:ext cx="7603204" cy="1891297"/>
          </a:xfrm>
          <a:custGeom>
            <a:avLst/>
            <a:gdLst/>
            <a:ahLst/>
            <a:cxnLst/>
            <a:rect r="r" b="b" t="t" l="l"/>
            <a:pathLst>
              <a:path h="1891297" w="7603204">
                <a:moveTo>
                  <a:pt x="7603204" y="0"/>
                </a:moveTo>
                <a:lnTo>
                  <a:pt x="0" y="0"/>
                </a:lnTo>
                <a:lnTo>
                  <a:pt x="0" y="1891297"/>
                </a:lnTo>
                <a:lnTo>
                  <a:pt x="7603204" y="1891297"/>
                </a:lnTo>
                <a:lnTo>
                  <a:pt x="7603204" y="0"/>
                </a:lnTo>
                <a:close/>
              </a:path>
            </a:pathLst>
          </a:custGeom>
          <a:blipFill>
            <a:blip r:embed="rId3"/>
            <a:stretch>
              <a:fillRect l="0" t="0" r="0" b="0"/>
            </a:stretch>
          </a:blipFill>
        </p:spPr>
      </p:sp>
      <p:sp>
        <p:nvSpPr>
          <p:cNvPr name="Freeform 4" id="4"/>
          <p:cNvSpPr/>
          <p:nvPr/>
        </p:nvSpPr>
        <p:spPr>
          <a:xfrm flipH="false" flipV="false" rot="0">
            <a:off x="-450153" y="-434233"/>
            <a:ext cx="4262923" cy="5120628"/>
          </a:xfrm>
          <a:custGeom>
            <a:avLst/>
            <a:gdLst/>
            <a:ahLst/>
            <a:cxnLst/>
            <a:rect r="r" b="b" t="t" l="l"/>
            <a:pathLst>
              <a:path h="5120628" w="4262923">
                <a:moveTo>
                  <a:pt x="0" y="0"/>
                </a:moveTo>
                <a:lnTo>
                  <a:pt x="4262923" y="0"/>
                </a:lnTo>
                <a:lnTo>
                  <a:pt x="4262923" y="5120627"/>
                </a:lnTo>
                <a:lnTo>
                  <a:pt x="0" y="5120627"/>
                </a:lnTo>
                <a:lnTo>
                  <a:pt x="0" y="0"/>
                </a:lnTo>
                <a:close/>
              </a:path>
            </a:pathLst>
          </a:custGeom>
          <a:blipFill>
            <a:blip r:embed="rId4"/>
            <a:stretch>
              <a:fillRect l="0" t="0" r="0" b="0"/>
            </a:stretch>
          </a:blipFill>
        </p:spPr>
      </p:sp>
      <p:sp>
        <p:nvSpPr>
          <p:cNvPr name="Freeform 5" id="5"/>
          <p:cNvSpPr/>
          <p:nvPr/>
        </p:nvSpPr>
        <p:spPr>
          <a:xfrm flipH="false" flipV="true" rot="5400000">
            <a:off x="13994907" y="2627353"/>
            <a:ext cx="7603204" cy="1891297"/>
          </a:xfrm>
          <a:custGeom>
            <a:avLst/>
            <a:gdLst/>
            <a:ahLst/>
            <a:cxnLst/>
            <a:rect r="r" b="b" t="t" l="l"/>
            <a:pathLst>
              <a:path h="1891297" w="7603204">
                <a:moveTo>
                  <a:pt x="0" y="1891297"/>
                </a:moveTo>
                <a:lnTo>
                  <a:pt x="7603203" y="1891297"/>
                </a:lnTo>
                <a:lnTo>
                  <a:pt x="7603203" y="0"/>
                </a:lnTo>
                <a:lnTo>
                  <a:pt x="0" y="0"/>
                </a:lnTo>
                <a:lnTo>
                  <a:pt x="0" y="1891297"/>
                </a:lnTo>
                <a:close/>
              </a:path>
            </a:pathLst>
          </a:custGeom>
          <a:blipFill>
            <a:blip r:embed="rId3"/>
            <a:stretch>
              <a:fillRect l="0" t="0" r="0" b="0"/>
            </a:stretch>
          </a:blipFill>
        </p:spPr>
      </p:sp>
      <p:sp>
        <p:nvSpPr>
          <p:cNvPr name="Freeform 6" id="6"/>
          <p:cNvSpPr/>
          <p:nvPr/>
        </p:nvSpPr>
        <p:spPr>
          <a:xfrm flipH="true" flipV="true" rot="0">
            <a:off x="14324509" y="5585433"/>
            <a:ext cx="4262923" cy="5120628"/>
          </a:xfrm>
          <a:custGeom>
            <a:avLst/>
            <a:gdLst/>
            <a:ahLst/>
            <a:cxnLst/>
            <a:rect r="r" b="b" t="t" l="l"/>
            <a:pathLst>
              <a:path h="5120628" w="4262923">
                <a:moveTo>
                  <a:pt x="4262923" y="5120628"/>
                </a:moveTo>
                <a:lnTo>
                  <a:pt x="0" y="5120628"/>
                </a:lnTo>
                <a:lnTo>
                  <a:pt x="0" y="0"/>
                </a:lnTo>
                <a:lnTo>
                  <a:pt x="4262923" y="0"/>
                </a:lnTo>
                <a:lnTo>
                  <a:pt x="4262923" y="5120628"/>
                </a:lnTo>
                <a:close/>
              </a:path>
            </a:pathLst>
          </a:custGeom>
          <a:blipFill>
            <a:blip r:embed="rId4"/>
            <a:stretch>
              <a:fillRect l="0" t="0" r="0" b="0"/>
            </a:stretch>
          </a:blipFill>
        </p:spPr>
      </p:sp>
      <p:grpSp>
        <p:nvGrpSpPr>
          <p:cNvPr name="Group 7" id="7"/>
          <p:cNvGrpSpPr/>
          <p:nvPr/>
        </p:nvGrpSpPr>
        <p:grpSpPr>
          <a:xfrm rot="0">
            <a:off x="1028700" y="1028700"/>
            <a:ext cx="16230600" cy="8229600"/>
            <a:chOff x="0" y="0"/>
            <a:chExt cx="4274726" cy="2167467"/>
          </a:xfrm>
        </p:grpSpPr>
        <p:sp>
          <p:nvSpPr>
            <p:cNvPr name="Freeform 8" id="8"/>
            <p:cNvSpPr/>
            <p:nvPr/>
          </p:nvSpPr>
          <p:spPr>
            <a:xfrm flipH="false" flipV="false" rot="0">
              <a:off x="0" y="0"/>
              <a:ext cx="4274726" cy="2167467"/>
            </a:xfrm>
            <a:custGeom>
              <a:avLst/>
              <a:gdLst/>
              <a:ahLst/>
              <a:cxnLst/>
              <a:rect r="r" b="b" t="t" l="l"/>
              <a:pathLst>
                <a:path h="2167467" w="4274726">
                  <a:moveTo>
                    <a:pt x="0" y="0"/>
                  </a:moveTo>
                  <a:lnTo>
                    <a:pt x="4274726" y="0"/>
                  </a:lnTo>
                  <a:lnTo>
                    <a:pt x="4274726" y="2167467"/>
                  </a:lnTo>
                  <a:lnTo>
                    <a:pt x="0" y="2167467"/>
                  </a:lnTo>
                  <a:close/>
                </a:path>
              </a:pathLst>
            </a:custGeom>
            <a:solidFill>
              <a:srgbClr val="F2F4F2"/>
            </a:solidFill>
            <a:ln w="19050" cap="sq">
              <a:solidFill>
                <a:srgbClr val="6D869A"/>
              </a:solidFill>
              <a:prstDash val="solid"/>
              <a:miter/>
            </a:ln>
          </p:spPr>
        </p:sp>
        <p:sp>
          <p:nvSpPr>
            <p:cNvPr name="TextBox 9" id="9"/>
            <p:cNvSpPr txBox="true"/>
            <p:nvPr/>
          </p:nvSpPr>
          <p:spPr>
            <a:xfrm>
              <a:off x="0" y="-38100"/>
              <a:ext cx="4274726" cy="2205567"/>
            </a:xfrm>
            <a:prstGeom prst="rect">
              <a:avLst/>
            </a:prstGeom>
          </p:spPr>
          <p:txBody>
            <a:bodyPr anchor="ctr" rtlCol="false" tIns="50800" lIns="50800" bIns="50800" rIns="50800"/>
            <a:lstStyle/>
            <a:p>
              <a:pPr algn="ctr">
                <a:lnSpc>
                  <a:spcPts val="2659"/>
                </a:lnSpc>
                <a:spcBef>
                  <a:spcPct val="0"/>
                </a:spcBef>
              </a:pPr>
            </a:p>
          </p:txBody>
        </p:sp>
      </p:grpSp>
      <p:grpSp>
        <p:nvGrpSpPr>
          <p:cNvPr name="Group 10" id="10"/>
          <p:cNvGrpSpPr/>
          <p:nvPr/>
        </p:nvGrpSpPr>
        <p:grpSpPr>
          <a:xfrm rot="0">
            <a:off x="1590549" y="2940552"/>
            <a:ext cx="14774662" cy="5431917"/>
            <a:chOff x="0" y="0"/>
            <a:chExt cx="3891269" cy="1430628"/>
          </a:xfrm>
        </p:grpSpPr>
        <p:sp>
          <p:nvSpPr>
            <p:cNvPr name="Freeform 11" id="11"/>
            <p:cNvSpPr/>
            <p:nvPr/>
          </p:nvSpPr>
          <p:spPr>
            <a:xfrm flipH="false" flipV="false" rot="0">
              <a:off x="0" y="0"/>
              <a:ext cx="3891269" cy="1430628"/>
            </a:xfrm>
            <a:custGeom>
              <a:avLst/>
              <a:gdLst/>
              <a:ahLst/>
              <a:cxnLst/>
              <a:rect r="r" b="b" t="t" l="l"/>
              <a:pathLst>
                <a:path h="1430628" w="3891269">
                  <a:moveTo>
                    <a:pt x="26724" y="0"/>
                  </a:moveTo>
                  <a:lnTo>
                    <a:pt x="3864545" y="0"/>
                  </a:lnTo>
                  <a:cubicBezTo>
                    <a:pt x="3871633" y="0"/>
                    <a:pt x="3878430" y="2816"/>
                    <a:pt x="3883442" y="7827"/>
                  </a:cubicBezTo>
                  <a:cubicBezTo>
                    <a:pt x="3888453" y="12839"/>
                    <a:pt x="3891269" y="19636"/>
                    <a:pt x="3891269" y="26724"/>
                  </a:cubicBezTo>
                  <a:lnTo>
                    <a:pt x="3891269" y="1403904"/>
                  </a:lnTo>
                  <a:cubicBezTo>
                    <a:pt x="3891269" y="1410992"/>
                    <a:pt x="3888453" y="1417789"/>
                    <a:pt x="3883442" y="1422801"/>
                  </a:cubicBezTo>
                  <a:cubicBezTo>
                    <a:pt x="3878430" y="1427813"/>
                    <a:pt x="3871633" y="1430628"/>
                    <a:pt x="3864545" y="1430628"/>
                  </a:cubicBezTo>
                  <a:lnTo>
                    <a:pt x="26724" y="1430628"/>
                  </a:lnTo>
                  <a:cubicBezTo>
                    <a:pt x="19636" y="1430628"/>
                    <a:pt x="12839" y="1427813"/>
                    <a:pt x="7827" y="1422801"/>
                  </a:cubicBezTo>
                  <a:cubicBezTo>
                    <a:pt x="2816" y="1417789"/>
                    <a:pt x="0" y="1410992"/>
                    <a:pt x="0" y="1403904"/>
                  </a:cubicBezTo>
                  <a:lnTo>
                    <a:pt x="0" y="26724"/>
                  </a:lnTo>
                  <a:cubicBezTo>
                    <a:pt x="0" y="19636"/>
                    <a:pt x="2816" y="12839"/>
                    <a:pt x="7827" y="7827"/>
                  </a:cubicBezTo>
                  <a:cubicBezTo>
                    <a:pt x="12839" y="2816"/>
                    <a:pt x="19636" y="0"/>
                    <a:pt x="26724" y="0"/>
                  </a:cubicBezTo>
                  <a:close/>
                </a:path>
              </a:pathLst>
            </a:custGeom>
            <a:solidFill>
              <a:srgbClr val="000000">
                <a:alpha val="0"/>
              </a:srgbClr>
            </a:solidFill>
          </p:spPr>
        </p:sp>
        <p:sp>
          <p:nvSpPr>
            <p:cNvPr name="TextBox 12" id="12"/>
            <p:cNvSpPr txBox="true"/>
            <p:nvPr/>
          </p:nvSpPr>
          <p:spPr>
            <a:xfrm>
              <a:off x="0" y="-104775"/>
              <a:ext cx="3891269" cy="1535403"/>
            </a:xfrm>
            <a:prstGeom prst="rect">
              <a:avLst/>
            </a:prstGeom>
          </p:spPr>
          <p:txBody>
            <a:bodyPr anchor="ctr" rtlCol="false" tIns="50800" lIns="50800" bIns="50800" rIns="50800"/>
            <a:lstStyle/>
            <a:p>
              <a:pPr algn="l" marL="647700" indent="-323850" lvl="1">
                <a:lnSpc>
                  <a:spcPts val="4680"/>
                </a:lnSpc>
                <a:buFont typeface="Arial"/>
                <a:buChar char="•"/>
              </a:pPr>
              <a:r>
                <a:rPr lang="en-US" sz="3000">
                  <a:solidFill>
                    <a:srgbClr val="000000"/>
                  </a:solidFill>
                  <a:latin typeface="Open Sauce"/>
                  <a:ea typeface="Open Sauce"/>
                  <a:cs typeface="Open Sauce"/>
                  <a:sym typeface="Open Sauce"/>
                </a:rPr>
                <a:t>Target website identified (AmbitionBox).</a:t>
              </a:r>
            </a:p>
            <a:p>
              <a:pPr algn="l">
                <a:lnSpc>
                  <a:spcPts val="780"/>
                </a:lnSpc>
              </a:pPr>
            </a:p>
            <a:p>
              <a:pPr algn="l" marL="647700" indent="-323850" lvl="1">
                <a:lnSpc>
                  <a:spcPts val="4680"/>
                </a:lnSpc>
                <a:buFont typeface="Arial"/>
                <a:buChar char="•"/>
              </a:pPr>
              <a:r>
                <a:rPr lang="en-US" sz="3000">
                  <a:solidFill>
                    <a:srgbClr val="000000"/>
                  </a:solidFill>
                  <a:latin typeface="Open Sauce"/>
                  <a:ea typeface="Open Sauce"/>
                  <a:cs typeface="Open Sauce"/>
                  <a:sym typeface="Open Sauce"/>
                </a:rPr>
                <a:t>Company listing pages accessed using Selenium.</a:t>
              </a:r>
            </a:p>
            <a:p>
              <a:pPr algn="l">
                <a:lnSpc>
                  <a:spcPts val="780"/>
                </a:lnSpc>
              </a:pPr>
            </a:p>
            <a:p>
              <a:pPr algn="l" marL="647700" indent="-323850" lvl="1">
                <a:lnSpc>
                  <a:spcPts val="4680"/>
                </a:lnSpc>
                <a:buFont typeface="Arial"/>
                <a:buChar char="•"/>
              </a:pPr>
              <a:r>
                <a:rPr lang="en-US" sz="3000">
                  <a:solidFill>
                    <a:srgbClr val="000000"/>
                  </a:solidFill>
                  <a:latin typeface="Open Sauce"/>
                  <a:ea typeface="Open Sauce"/>
                  <a:cs typeface="Open Sauce"/>
                  <a:sym typeface="Open Sauce"/>
                </a:rPr>
                <a:t>Webpage content fetched dynamically.</a:t>
              </a:r>
            </a:p>
            <a:p>
              <a:pPr algn="l">
                <a:lnSpc>
                  <a:spcPts val="780"/>
                </a:lnSpc>
              </a:pPr>
            </a:p>
            <a:p>
              <a:pPr algn="l" marL="647700" indent="-323850" lvl="1">
                <a:lnSpc>
                  <a:spcPts val="4680"/>
                </a:lnSpc>
                <a:buFont typeface="Arial"/>
                <a:buChar char="•"/>
              </a:pPr>
              <a:r>
                <a:rPr lang="en-US" sz="3000">
                  <a:solidFill>
                    <a:srgbClr val="000000"/>
                  </a:solidFill>
                  <a:latin typeface="Open Sauce"/>
                  <a:ea typeface="Open Sauce"/>
                  <a:cs typeface="Open Sauce"/>
                  <a:sym typeface="Open Sauce"/>
                </a:rPr>
                <a:t>HTML parsed using BeautifulSoup.</a:t>
              </a:r>
            </a:p>
            <a:p>
              <a:pPr algn="l">
                <a:lnSpc>
                  <a:spcPts val="780"/>
                </a:lnSpc>
              </a:pPr>
            </a:p>
            <a:p>
              <a:pPr algn="l" marL="647700" indent="-323850" lvl="1">
                <a:lnSpc>
                  <a:spcPts val="4680"/>
                </a:lnSpc>
                <a:buFont typeface="Arial"/>
                <a:buChar char="•"/>
              </a:pPr>
              <a:r>
                <a:rPr lang="en-US" sz="3000">
                  <a:solidFill>
                    <a:srgbClr val="000000"/>
                  </a:solidFill>
                  <a:latin typeface="Open Sauce"/>
                  <a:ea typeface="Open Sauce"/>
                  <a:cs typeface="Open Sauce"/>
                  <a:sym typeface="Open Sauce"/>
                </a:rPr>
                <a:t>Required company details extracted.</a:t>
              </a:r>
            </a:p>
            <a:p>
              <a:pPr algn="l">
                <a:lnSpc>
                  <a:spcPts val="780"/>
                </a:lnSpc>
              </a:pPr>
            </a:p>
            <a:p>
              <a:pPr algn="l" marL="647700" indent="-323850" lvl="1">
                <a:lnSpc>
                  <a:spcPts val="4680"/>
                </a:lnSpc>
                <a:buFont typeface="Arial"/>
                <a:buChar char="•"/>
              </a:pPr>
              <a:r>
                <a:rPr lang="en-US" sz="3000">
                  <a:solidFill>
                    <a:srgbClr val="000000"/>
                  </a:solidFill>
                  <a:latin typeface="Open Sauce"/>
                  <a:ea typeface="Open Sauce"/>
                  <a:cs typeface="Open Sauce"/>
                  <a:sym typeface="Open Sauce"/>
                </a:rPr>
                <a:t>Extracted data stored in Python lists.</a:t>
              </a:r>
            </a:p>
            <a:p>
              <a:pPr algn="l">
                <a:lnSpc>
                  <a:spcPts val="780"/>
                </a:lnSpc>
              </a:pPr>
            </a:p>
            <a:p>
              <a:pPr algn="l" marL="647700" indent="-323850" lvl="1">
                <a:lnSpc>
                  <a:spcPts val="4680"/>
                </a:lnSpc>
                <a:buFont typeface="Arial"/>
                <a:buChar char="•"/>
              </a:pPr>
              <a:r>
                <a:rPr lang="en-US" sz="3000">
                  <a:solidFill>
                    <a:srgbClr val="000000"/>
                  </a:solidFill>
                  <a:latin typeface="Open Sauce"/>
                  <a:ea typeface="Open Sauce"/>
                  <a:cs typeface="Open Sauce"/>
                  <a:sym typeface="Open Sauce"/>
                </a:rPr>
                <a:t>Data converted into a Pandas DataFrame.</a:t>
              </a:r>
            </a:p>
            <a:p>
              <a:pPr algn="l">
                <a:lnSpc>
                  <a:spcPts val="780"/>
                </a:lnSpc>
              </a:pPr>
            </a:p>
            <a:p>
              <a:pPr algn="l" marL="647700" indent="-323850" lvl="1">
                <a:lnSpc>
                  <a:spcPts val="4680"/>
                </a:lnSpc>
                <a:buFont typeface="Arial"/>
                <a:buChar char="•"/>
              </a:pPr>
              <a:r>
                <a:rPr lang="en-US" sz="3000">
                  <a:solidFill>
                    <a:srgbClr val="000000"/>
                  </a:solidFill>
                  <a:latin typeface="Open Sauce"/>
                  <a:ea typeface="Open Sauce"/>
                  <a:cs typeface="Open Sauce"/>
                  <a:sym typeface="Open Sauce"/>
                </a:rPr>
                <a:t>Final dataset exported to CSV file.</a:t>
              </a:r>
            </a:p>
          </p:txBody>
        </p:sp>
      </p:grpSp>
      <p:sp>
        <p:nvSpPr>
          <p:cNvPr name="TextBox 13" id="13"/>
          <p:cNvSpPr txBox="true"/>
          <p:nvPr/>
        </p:nvSpPr>
        <p:spPr>
          <a:xfrm rot="0">
            <a:off x="1028700" y="1129132"/>
            <a:ext cx="15822160" cy="1460497"/>
          </a:xfrm>
          <a:prstGeom prst="rect">
            <a:avLst/>
          </a:prstGeom>
        </p:spPr>
        <p:txBody>
          <a:bodyPr anchor="t" rtlCol="false" tIns="0" lIns="0" bIns="0" rIns="0">
            <a:spAutoFit/>
          </a:bodyPr>
          <a:lstStyle/>
          <a:p>
            <a:pPr algn="ctr">
              <a:lnSpc>
                <a:spcPts val="11900"/>
              </a:lnSpc>
            </a:pPr>
            <a:r>
              <a:rPr lang="en-US" sz="8500">
                <a:solidFill>
                  <a:srgbClr val="161B1C"/>
                </a:solidFill>
                <a:latin typeface="Sego"/>
                <a:ea typeface="Sego"/>
                <a:cs typeface="Sego"/>
                <a:sym typeface="Sego"/>
              </a:rPr>
              <a:t>Data Collecting Process</a:t>
            </a:r>
          </a:p>
        </p:txBody>
      </p:sp>
      <p:sp>
        <p:nvSpPr>
          <p:cNvPr name="Freeform 14" id="14"/>
          <p:cNvSpPr/>
          <p:nvPr/>
        </p:nvSpPr>
        <p:spPr>
          <a:xfrm flipH="false" flipV="false" rot="0">
            <a:off x="13786235" y="9229830"/>
            <a:ext cx="4490856" cy="1057170"/>
          </a:xfrm>
          <a:custGeom>
            <a:avLst/>
            <a:gdLst/>
            <a:ahLst/>
            <a:cxnLst/>
            <a:rect r="r" b="b" t="t" l="l"/>
            <a:pathLst>
              <a:path h="1057170" w="4490856">
                <a:moveTo>
                  <a:pt x="0" y="0"/>
                </a:moveTo>
                <a:lnTo>
                  <a:pt x="4490857" y="0"/>
                </a:lnTo>
                <a:lnTo>
                  <a:pt x="4490857" y="1057170"/>
                </a:lnTo>
                <a:lnTo>
                  <a:pt x="0" y="1057170"/>
                </a:lnTo>
                <a:lnTo>
                  <a:pt x="0" y="0"/>
                </a:lnTo>
                <a:close/>
              </a:path>
            </a:pathLst>
          </a:custGeom>
          <a:blipFill>
            <a:blip r:embed="rId5"/>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6250" t="0" r="-6250" b="0"/>
            </a:stretch>
          </a:blipFill>
        </p:spPr>
      </p:sp>
      <p:sp>
        <p:nvSpPr>
          <p:cNvPr name="Freeform 3" id="3"/>
          <p:cNvSpPr/>
          <p:nvPr/>
        </p:nvSpPr>
        <p:spPr>
          <a:xfrm flipH="true" flipV="false" rot="5400000">
            <a:off x="-3306107" y="5694113"/>
            <a:ext cx="7603204" cy="1891297"/>
          </a:xfrm>
          <a:custGeom>
            <a:avLst/>
            <a:gdLst/>
            <a:ahLst/>
            <a:cxnLst/>
            <a:rect r="r" b="b" t="t" l="l"/>
            <a:pathLst>
              <a:path h="1891297" w="7603204">
                <a:moveTo>
                  <a:pt x="7603204" y="0"/>
                </a:moveTo>
                <a:lnTo>
                  <a:pt x="0" y="0"/>
                </a:lnTo>
                <a:lnTo>
                  <a:pt x="0" y="1891297"/>
                </a:lnTo>
                <a:lnTo>
                  <a:pt x="7603204" y="1891297"/>
                </a:lnTo>
                <a:lnTo>
                  <a:pt x="7603204" y="0"/>
                </a:lnTo>
                <a:close/>
              </a:path>
            </a:pathLst>
          </a:custGeom>
          <a:blipFill>
            <a:blip r:embed="rId3"/>
            <a:stretch>
              <a:fillRect l="0" t="0" r="0" b="0"/>
            </a:stretch>
          </a:blipFill>
        </p:spPr>
      </p:sp>
      <p:sp>
        <p:nvSpPr>
          <p:cNvPr name="Freeform 4" id="4"/>
          <p:cNvSpPr/>
          <p:nvPr/>
        </p:nvSpPr>
        <p:spPr>
          <a:xfrm flipH="false" flipV="false" rot="0">
            <a:off x="-450153" y="-434233"/>
            <a:ext cx="4262923" cy="5120628"/>
          </a:xfrm>
          <a:custGeom>
            <a:avLst/>
            <a:gdLst/>
            <a:ahLst/>
            <a:cxnLst/>
            <a:rect r="r" b="b" t="t" l="l"/>
            <a:pathLst>
              <a:path h="5120628" w="4262923">
                <a:moveTo>
                  <a:pt x="0" y="0"/>
                </a:moveTo>
                <a:lnTo>
                  <a:pt x="4262923" y="0"/>
                </a:lnTo>
                <a:lnTo>
                  <a:pt x="4262923" y="5120627"/>
                </a:lnTo>
                <a:lnTo>
                  <a:pt x="0" y="5120627"/>
                </a:lnTo>
                <a:lnTo>
                  <a:pt x="0" y="0"/>
                </a:lnTo>
                <a:close/>
              </a:path>
            </a:pathLst>
          </a:custGeom>
          <a:blipFill>
            <a:blip r:embed="rId4"/>
            <a:stretch>
              <a:fillRect l="0" t="0" r="0" b="0"/>
            </a:stretch>
          </a:blipFill>
        </p:spPr>
      </p:sp>
      <p:sp>
        <p:nvSpPr>
          <p:cNvPr name="Freeform 5" id="5"/>
          <p:cNvSpPr/>
          <p:nvPr/>
        </p:nvSpPr>
        <p:spPr>
          <a:xfrm flipH="false" flipV="true" rot="5400000">
            <a:off x="13994907" y="2627353"/>
            <a:ext cx="7603204" cy="1891297"/>
          </a:xfrm>
          <a:custGeom>
            <a:avLst/>
            <a:gdLst/>
            <a:ahLst/>
            <a:cxnLst/>
            <a:rect r="r" b="b" t="t" l="l"/>
            <a:pathLst>
              <a:path h="1891297" w="7603204">
                <a:moveTo>
                  <a:pt x="0" y="1891297"/>
                </a:moveTo>
                <a:lnTo>
                  <a:pt x="7603203" y="1891297"/>
                </a:lnTo>
                <a:lnTo>
                  <a:pt x="7603203" y="0"/>
                </a:lnTo>
                <a:lnTo>
                  <a:pt x="0" y="0"/>
                </a:lnTo>
                <a:lnTo>
                  <a:pt x="0" y="1891297"/>
                </a:lnTo>
                <a:close/>
              </a:path>
            </a:pathLst>
          </a:custGeom>
          <a:blipFill>
            <a:blip r:embed="rId3"/>
            <a:stretch>
              <a:fillRect l="0" t="0" r="0" b="0"/>
            </a:stretch>
          </a:blipFill>
        </p:spPr>
      </p:sp>
      <p:sp>
        <p:nvSpPr>
          <p:cNvPr name="Freeform 6" id="6"/>
          <p:cNvSpPr/>
          <p:nvPr/>
        </p:nvSpPr>
        <p:spPr>
          <a:xfrm flipH="true" flipV="true" rot="0">
            <a:off x="14324509" y="5585433"/>
            <a:ext cx="4262923" cy="5120628"/>
          </a:xfrm>
          <a:custGeom>
            <a:avLst/>
            <a:gdLst/>
            <a:ahLst/>
            <a:cxnLst/>
            <a:rect r="r" b="b" t="t" l="l"/>
            <a:pathLst>
              <a:path h="5120628" w="4262923">
                <a:moveTo>
                  <a:pt x="4262923" y="5120628"/>
                </a:moveTo>
                <a:lnTo>
                  <a:pt x="0" y="5120628"/>
                </a:lnTo>
                <a:lnTo>
                  <a:pt x="0" y="0"/>
                </a:lnTo>
                <a:lnTo>
                  <a:pt x="4262923" y="0"/>
                </a:lnTo>
                <a:lnTo>
                  <a:pt x="4262923" y="5120628"/>
                </a:lnTo>
                <a:close/>
              </a:path>
            </a:pathLst>
          </a:custGeom>
          <a:blipFill>
            <a:blip r:embed="rId4"/>
            <a:stretch>
              <a:fillRect l="0" t="0" r="0" b="0"/>
            </a:stretch>
          </a:blipFill>
        </p:spPr>
      </p:sp>
      <p:grpSp>
        <p:nvGrpSpPr>
          <p:cNvPr name="Group 7" id="7"/>
          <p:cNvGrpSpPr/>
          <p:nvPr/>
        </p:nvGrpSpPr>
        <p:grpSpPr>
          <a:xfrm rot="0">
            <a:off x="1028700" y="1028700"/>
            <a:ext cx="16230600" cy="8229600"/>
            <a:chOff x="0" y="0"/>
            <a:chExt cx="4274726" cy="2167467"/>
          </a:xfrm>
        </p:grpSpPr>
        <p:sp>
          <p:nvSpPr>
            <p:cNvPr name="Freeform 8" id="8"/>
            <p:cNvSpPr/>
            <p:nvPr/>
          </p:nvSpPr>
          <p:spPr>
            <a:xfrm flipH="false" flipV="false" rot="0">
              <a:off x="0" y="0"/>
              <a:ext cx="4274726" cy="2167467"/>
            </a:xfrm>
            <a:custGeom>
              <a:avLst/>
              <a:gdLst/>
              <a:ahLst/>
              <a:cxnLst/>
              <a:rect r="r" b="b" t="t" l="l"/>
              <a:pathLst>
                <a:path h="2167467" w="4274726">
                  <a:moveTo>
                    <a:pt x="0" y="0"/>
                  </a:moveTo>
                  <a:lnTo>
                    <a:pt x="4274726" y="0"/>
                  </a:lnTo>
                  <a:lnTo>
                    <a:pt x="4274726" y="2167467"/>
                  </a:lnTo>
                  <a:lnTo>
                    <a:pt x="0" y="2167467"/>
                  </a:lnTo>
                  <a:close/>
                </a:path>
              </a:pathLst>
            </a:custGeom>
            <a:solidFill>
              <a:srgbClr val="F2F4F2"/>
            </a:solidFill>
            <a:ln w="19050" cap="sq">
              <a:solidFill>
                <a:srgbClr val="6D869A"/>
              </a:solidFill>
              <a:prstDash val="solid"/>
              <a:miter/>
            </a:ln>
          </p:spPr>
        </p:sp>
        <p:sp>
          <p:nvSpPr>
            <p:cNvPr name="TextBox 9" id="9"/>
            <p:cNvSpPr txBox="true"/>
            <p:nvPr/>
          </p:nvSpPr>
          <p:spPr>
            <a:xfrm>
              <a:off x="0" y="-38100"/>
              <a:ext cx="4274726" cy="2205567"/>
            </a:xfrm>
            <a:prstGeom prst="rect">
              <a:avLst/>
            </a:prstGeom>
          </p:spPr>
          <p:txBody>
            <a:bodyPr anchor="ctr" rtlCol="false" tIns="50800" lIns="50800" bIns="50800" rIns="50800"/>
            <a:lstStyle/>
            <a:p>
              <a:pPr algn="ctr">
                <a:lnSpc>
                  <a:spcPts val="2659"/>
                </a:lnSpc>
                <a:spcBef>
                  <a:spcPct val="0"/>
                </a:spcBef>
              </a:pPr>
            </a:p>
          </p:txBody>
        </p:sp>
      </p:grpSp>
      <p:sp>
        <p:nvSpPr>
          <p:cNvPr name="Freeform 10" id="10"/>
          <p:cNvSpPr/>
          <p:nvPr/>
        </p:nvSpPr>
        <p:spPr>
          <a:xfrm flipH="false" flipV="false" rot="0">
            <a:off x="1157568" y="2513429"/>
            <a:ext cx="15972865" cy="6668671"/>
          </a:xfrm>
          <a:custGeom>
            <a:avLst/>
            <a:gdLst/>
            <a:ahLst/>
            <a:cxnLst/>
            <a:rect r="r" b="b" t="t" l="l"/>
            <a:pathLst>
              <a:path h="6668671" w="15972865">
                <a:moveTo>
                  <a:pt x="0" y="0"/>
                </a:moveTo>
                <a:lnTo>
                  <a:pt x="15972864" y="0"/>
                </a:lnTo>
                <a:lnTo>
                  <a:pt x="15972864" y="6668671"/>
                </a:lnTo>
                <a:lnTo>
                  <a:pt x="0" y="6668671"/>
                </a:lnTo>
                <a:lnTo>
                  <a:pt x="0" y="0"/>
                </a:lnTo>
                <a:close/>
              </a:path>
            </a:pathLst>
          </a:custGeom>
          <a:blipFill>
            <a:blip r:embed="rId5"/>
            <a:stretch>
              <a:fillRect l="0" t="0" r="0" b="0"/>
            </a:stretch>
          </a:blipFill>
        </p:spPr>
      </p:sp>
      <p:sp>
        <p:nvSpPr>
          <p:cNvPr name="TextBox 11" id="11"/>
          <p:cNvSpPr txBox="true"/>
          <p:nvPr/>
        </p:nvSpPr>
        <p:spPr>
          <a:xfrm rot="0">
            <a:off x="1028700" y="1129132"/>
            <a:ext cx="15822160" cy="1460497"/>
          </a:xfrm>
          <a:prstGeom prst="rect">
            <a:avLst/>
          </a:prstGeom>
        </p:spPr>
        <p:txBody>
          <a:bodyPr anchor="t" rtlCol="false" tIns="0" lIns="0" bIns="0" rIns="0">
            <a:spAutoFit/>
          </a:bodyPr>
          <a:lstStyle/>
          <a:p>
            <a:pPr algn="ctr">
              <a:lnSpc>
                <a:spcPts val="11900"/>
              </a:lnSpc>
            </a:pPr>
            <a:r>
              <a:rPr lang="en-US" sz="8500">
                <a:solidFill>
                  <a:srgbClr val="161B1C"/>
                </a:solidFill>
                <a:latin typeface="Sego"/>
                <a:ea typeface="Sego"/>
                <a:cs typeface="Sego"/>
                <a:sym typeface="Sego"/>
              </a:rPr>
              <a:t>Raw Data</a:t>
            </a:r>
          </a:p>
        </p:txBody>
      </p:sp>
      <p:sp>
        <p:nvSpPr>
          <p:cNvPr name="Freeform 12" id="12"/>
          <p:cNvSpPr/>
          <p:nvPr/>
        </p:nvSpPr>
        <p:spPr>
          <a:xfrm flipH="false" flipV="false" rot="0">
            <a:off x="13786235" y="9229830"/>
            <a:ext cx="4490856" cy="1057170"/>
          </a:xfrm>
          <a:custGeom>
            <a:avLst/>
            <a:gdLst/>
            <a:ahLst/>
            <a:cxnLst/>
            <a:rect r="r" b="b" t="t" l="l"/>
            <a:pathLst>
              <a:path h="1057170" w="4490856">
                <a:moveTo>
                  <a:pt x="0" y="0"/>
                </a:moveTo>
                <a:lnTo>
                  <a:pt x="4490857" y="0"/>
                </a:lnTo>
                <a:lnTo>
                  <a:pt x="4490857" y="1057170"/>
                </a:lnTo>
                <a:lnTo>
                  <a:pt x="0" y="1057170"/>
                </a:lnTo>
                <a:lnTo>
                  <a:pt x="0" y="0"/>
                </a:lnTo>
                <a:close/>
              </a:path>
            </a:pathLst>
          </a:custGeom>
          <a:blipFill>
            <a:blip r:embed="rId6"/>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DAG_s8UhYdM</dc:identifier>
  <dcterms:modified xsi:type="dcterms:W3CDTF">2011-08-01T06:04:30Z</dcterms:modified>
  <cp:revision>1</cp:revision>
  <dc:title>Blue Minimalist Modern Professional Presentation</dc:title>
</cp:coreProperties>
</file>